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59" r:id="rId6"/>
    <p:sldId id="261" r:id="rId7"/>
    <p:sldId id="274" r:id="rId8"/>
    <p:sldId id="260" r:id="rId9"/>
    <p:sldId id="262" r:id="rId10"/>
    <p:sldId id="263" r:id="rId11"/>
    <p:sldId id="275" r:id="rId12"/>
    <p:sldId id="278" r:id="rId13"/>
    <p:sldId id="272" r:id="rId14"/>
    <p:sldId id="276" r:id="rId15"/>
    <p:sldId id="267" r:id="rId16"/>
    <p:sldId id="273" r:id="rId17"/>
    <p:sldId id="269" r:id="rId18"/>
    <p:sldId id="270" r:id="rId19"/>
    <p:sldId id="271" r:id="rId20"/>
    <p:sldId id="264" r:id="rId21"/>
    <p:sldId id="26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28" userDrawn="1">
          <p15:clr>
            <a:srgbClr val="A4A3A4"/>
          </p15:clr>
        </p15:guide>
        <p15:guide id="2" pos="360" userDrawn="1">
          <p15:clr>
            <a:srgbClr val="A4A3A4"/>
          </p15:clr>
        </p15:guide>
        <p15:guide id="3" pos="3960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SJXBXRveedAYe8esNVJQv2OQ+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056" y="44"/>
      </p:cViewPr>
      <p:guideLst>
        <p:guide orient="horz" pos="1128"/>
        <p:guide pos="360"/>
        <p:guide pos="396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644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93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53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156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32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68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87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46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545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7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537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79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2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25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696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64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hyperlink" Target="https://openaccess.thecvf.com/content/ICCV2023W/CVAMD/papers/Kim_CheXFusion_Effective_Fusion_of_Multi-View_Features_Using_Transformers_for_Long-Tailed_ICCVW_2023_paper.pdf" TargetMode="Externa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327;p38">
            <a:extLst>
              <a:ext uri="{FF2B5EF4-FFF2-40B4-BE49-F238E27FC236}">
                <a16:creationId xmlns:a16="http://schemas.microsoft.com/office/drawing/2014/main" id="{F27BFADF-5889-54C0-4A5F-1A4F5E32C721}"/>
              </a:ext>
            </a:extLst>
          </p:cNvPr>
          <p:cNvSpPr txBox="1">
            <a:spLocks/>
          </p:cNvSpPr>
          <p:nvPr/>
        </p:nvSpPr>
        <p:spPr>
          <a:xfrm>
            <a:off x="350201" y="13498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Ensemble strategy</a:t>
            </a:r>
          </a:p>
        </p:txBody>
      </p:sp>
      <p:graphicFrame>
        <p:nvGraphicFramePr>
          <p:cNvPr id="107" name="Google Shape;329;p38">
            <a:extLst>
              <a:ext uri="{FF2B5EF4-FFF2-40B4-BE49-F238E27FC236}">
                <a16:creationId xmlns:a16="http://schemas.microsoft.com/office/drawing/2014/main" id="{56B98DD1-06F3-017A-F1D6-D1EA5C994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104017"/>
              </p:ext>
            </p:extLst>
          </p:nvPr>
        </p:nvGraphicFramePr>
        <p:xfrm>
          <a:off x="567919" y="4057035"/>
          <a:ext cx="11073934" cy="1432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1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76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Backbone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(1) ConvNeXt-T-224-wp-aug+-ga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(2) ConvNeXt-T-384-wp-aug+-ga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(3) ConvNeXt-S-224-wp-aug+-ga</a:t>
                      </a: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(4) ConvNeXt-S-384-wp-aug+-ga</a:t>
                      </a: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(5) ConvNeXt-B-224-wp-aug+-ga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(6) ConvNeXt-B-384-wp-aug+-ga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(7)ConvNeXt-B-Clip-224-wp-aug+-ga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(8)ConvNeXt-B-Clip-384-wp-aug+-ga</a:t>
                      </a: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(9)ConvNeXt-V2-T-224-wp-aug+-ga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(10)ConvNeXt-V2-T-384-wp-aug+-ga</a:t>
                      </a: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(11)ConvNeXt-V2-B-224-wp-aug+-ga</a:t>
                      </a:r>
                      <a:endParaRPr sz="11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(12)ConvNeXt-V2-B-384-wp-aug+-ga</a:t>
                      </a:r>
                      <a:endParaRPr sz="11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8" name="Google Shape;330;p38">
            <a:extLst>
              <a:ext uri="{FF2B5EF4-FFF2-40B4-BE49-F238E27FC236}">
                <a16:creationId xmlns:a16="http://schemas.microsoft.com/office/drawing/2014/main" id="{47B66ADB-38C3-C450-59F0-4D967BD68944}"/>
              </a:ext>
            </a:extLst>
          </p:cNvPr>
          <p:cNvGrpSpPr/>
          <p:nvPr/>
        </p:nvGrpSpPr>
        <p:grpSpPr>
          <a:xfrm>
            <a:off x="1188420" y="2057200"/>
            <a:ext cx="9815160" cy="1780416"/>
            <a:chOff x="406925" y="1191425"/>
            <a:chExt cx="7181231" cy="1369500"/>
          </a:xfrm>
        </p:grpSpPr>
        <p:grpSp>
          <p:nvGrpSpPr>
            <p:cNvPr id="109" name="Google Shape;331;p38">
              <a:extLst>
                <a:ext uri="{FF2B5EF4-FFF2-40B4-BE49-F238E27FC236}">
                  <a16:creationId xmlns:a16="http://schemas.microsoft.com/office/drawing/2014/main" id="{B29F929C-E204-2159-EFEF-75C0C6B08FED}"/>
                </a:ext>
              </a:extLst>
            </p:cNvPr>
            <p:cNvGrpSpPr/>
            <p:nvPr/>
          </p:nvGrpSpPr>
          <p:grpSpPr>
            <a:xfrm>
              <a:off x="1812363" y="1191425"/>
              <a:ext cx="750000" cy="1369500"/>
              <a:chOff x="1819025" y="1191425"/>
              <a:chExt cx="750000" cy="1369500"/>
            </a:xfrm>
          </p:grpSpPr>
          <p:sp>
            <p:nvSpPr>
              <p:cNvPr id="152" name="Google Shape;332;p38">
                <a:extLst>
                  <a:ext uri="{FF2B5EF4-FFF2-40B4-BE49-F238E27FC236}">
                    <a16:creationId xmlns:a16="http://schemas.microsoft.com/office/drawing/2014/main" id="{06363483-2A7A-B923-5B1C-64EA6786735C}"/>
                  </a:ext>
                </a:extLst>
              </p:cNvPr>
              <p:cNvSpPr/>
              <p:nvPr/>
            </p:nvSpPr>
            <p:spPr>
              <a:xfrm>
                <a:off x="1819025" y="11914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Tiny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" name="Google Shape;333;p38">
                <a:extLst>
                  <a:ext uri="{FF2B5EF4-FFF2-40B4-BE49-F238E27FC236}">
                    <a16:creationId xmlns:a16="http://schemas.microsoft.com/office/drawing/2014/main" id="{5179E30A-94DA-8171-D4AD-A985B6E767C9}"/>
                  </a:ext>
                </a:extLst>
              </p:cNvPr>
              <p:cNvSpPr/>
              <p:nvPr/>
            </p:nvSpPr>
            <p:spPr>
              <a:xfrm>
                <a:off x="1819025" y="15564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Small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" name="Google Shape;334;p38">
                <a:extLst>
                  <a:ext uri="{FF2B5EF4-FFF2-40B4-BE49-F238E27FC236}">
                    <a16:creationId xmlns:a16="http://schemas.microsoft.com/office/drawing/2014/main" id="{12A159B5-34B6-98DC-A46D-AD0EF33957B0}"/>
                  </a:ext>
                </a:extLst>
              </p:cNvPr>
              <p:cNvSpPr/>
              <p:nvPr/>
            </p:nvSpPr>
            <p:spPr>
              <a:xfrm>
                <a:off x="1819025" y="19214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" name="Google Shape;335;p38">
                <a:extLst>
                  <a:ext uri="{FF2B5EF4-FFF2-40B4-BE49-F238E27FC236}">
                    <a16:creationId xmlns:a16="http://schemas.microsoft.com/office/drawing/2014/main" id="{CC5F0A82-049B-5831-4CE3-276E487502B7}"/>
                  </a:ext>
                </a:extLst>
              </p:cNvPr>
              <p:cNvSpPr/>
              <p:nvPr/>
            </p:nvSpPr>
            <p:spPr>
              <a:xfrm>
                <a:off x="1819025" y="22864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Base-Clip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0" name="Google Shape;336;p38">
              <a:extLst>
                <a:ext uri="{FF2B5EF4-FFF2-40B4-BE49-F238E27FC236}">
                  <a16:creationId xmlns:a16="http://schemas.microsoft.com/office/drawing/2014/main" id="{F02846AF-93FF-7A18-66E1-4560320053FF}"/>
                </a:ext>
              </a:extLst>
            </p:cNvPr>
            <p:cNvGrpSpPr/>
            <p:nvPr/>
          </p:nvGrpSpPr>
          <p:grpSpPr>
            <a:xfrm>
              <a:off x="3019200" y="1444925"/>
              <a:ext cx="750000" cy="862500"/>
              <a:chOff x="3019200" y="1465925"/>
              <a:chExt cx="750000" cy="862500"/>
            </a:xfrm>
          </p:grpSpPr>
          <p:sp>
            <p:nvSpPr>
              <p:cNvPr id="150" name="Google Shape;337;p38">
                <a:extLst>
                  <a:ext uri="{FF2B5EF4-FFF2-40B4-BE49-F238E27FC236}">
                    <a16:creationId xmlns:a16="http://schemas.microsoft.com/office/drawing/2014/main" id="{824B1590-F72A-B792-5748-B151D0477438}"/>
                  </a:ext>
                </a:extLst>
              </p:cNvPr>
              <p:cNvSpPr/>
              <p:nvPr/>
            </p:nvSpPr>
            <p:spPr>
              <a:xfrm>
                <a:off x="3019200" y="14659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224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338;p38">
                <a:extLst>
                  <a:ext uri="{FF2B5EF4-FFF2-40B4-BE49-F238E27FC236}">
                    <a16:creationId xmlns:a16="http://schemas.microsoft.com/office/drawing/2014/main" id="{B7A7DE64-6D6E-F65C-EF8A-17394075A2BA}"/>
                  </a:ext>
                </a:extLst>
              </p:cNvPr>
              <p:cNvSpPr/>
              <p:nvPr/>
            </p:nvSpPr>
            <p:spPr>
              <a:xfrm>
                <a:off x="3019200" y="20539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384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11" name="Google Shape;339;p38">
              <a:extLst>
                <a:ext uri="{FF2B5EF4-FFF2-40B4-BE49-F238E27FC236}">
                  <a16:creationId xmlns:a16="http://schemas.microsoft.com/office/drawing/2014/main" id="{81CE6E75-566F-D14E-2691-A41D2FDCD85F}"/>
                </a:ext>
              </a:extLst>
            </p:cNvPr>
            <p:cNvSpPr/>
            <p:nvPr/>
          </p:nvSpPr>
          <p:spPr>
            <a:xfrm>
              <a:off x="406925" y="1738925"/>
              <a:ext cx="948600" cy="274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</a:t>
              </a:r>
              <a:endParaRPr sz="11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2" name="Google Shape;340;p38">
              <a:extLst>
                <a:ext uri="{FF2B5EF4-FFF2-40B4-BE49-F238E27FC236}">
                  <a16:creationId xmlns:a16="http://schemas.microsoft.com/office/drawing/2014/main" id="{1DED69BA-FAB9-EB08-D9B0-583DAE7D90AD}"/>
                </a:ext>
              </a:extLst>
            </p:cNvPr>
            <p:cNvCxnSpPr>
              <a:stCxn id="111" idx="3"/>
              <a:endCxn id="152" idx="1"/>
            </p:cNvCxnSpPr>
            <p:nvPr/>
          </p:nvCxnSpPr>
          <p:spPr>
            <a:xfrm rot="10800000" flipH="1">
              <a:off x="1355525" y="1328675"/>
              <a:ext cx="456900" cy="54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341;p38">
              <a:extLst>
                <a:ext uri="{FF2B5EF4-FFF2-40B4-BE49-F238E27FC236}">
                  <a16:creationId xmlns:a16="http://schemas.microsoft.com/office/drawing/2014/main" id="{724909EF-F3E2-70CB-BA5F-345E080C0496}"/>
                </a:ext>
              </a:extLst>
            </p:cNvPr>
            <p:cNvCxnSpPr>
              <a:stCxn id="152" idx="3"/>
              <a:endCxn id="150" idx="1"/>
            </p:cNvCxnSpPr>
            <p:nvPr/>
          </p:nvCxnSpPr>
          <p:spPr>
            <a:xfrm>
              <a:off x="2562363" y="1328675"/>
              <a:ext cx="456900" cy="25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342;p38">
              <a:extLst>
                <a:ext uri="{FF2B5EF4-FFF2-40B4-BE49-F238E27FC236}">
                  <a16:creationId xmlns:a16="http://schemas.microsoft.com/office/drawing/2014/main" id="{E3538433-D635-7DCA-BFFD-01B531A3D8D9}"/>
                </a:ext>
              </a:extLst>
            </p:cNvPr>
            <p:cNvCxnSpPr>
              <a:stCxn id="152" idx="3"/>
              <a:endCxn id="151" idx="1"/>
            </p:cNvCxnSpPr>
            <p:nvPr/>
          </p:nvCxnSpPr>
          <p:spPr>
            <a:xfrm>
              <a:off x="2562363" y="1328675"/>
              <a:ext cx="456900" cy="8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343;p38">
              <a:extLst>
                <a:ext uri="{FF2B5EF4-FFF2-40B4-BE49-F238E27FC236}">
                  <a16:creationId xmlns:a16="http://schemas.microsoft.com/office/drawing/2014/main" id="{E973EF5E-7143-EBFD-5C7F-38B32F5CA34B}"/>
                </a:ext>
              </a:extLst>
            </p:cNvPr>
            <p:cNvCxnSpPr>
              <a:stCxn id="111" idx="3"/>
              <a:endCxn id="153" idx="1"/>
            </p:cNvCxnSpPr>
            <p:nvPr/>
          </p:nvCxnSpPr>
          <p:spPr>
            <a:xfrm rot="10800000" flipH="1">
              <a:off x="1355525" y="1693775"/>
              <a:ext cx="456900" cy="18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344;p38">
              <a:extLst>
                <a:ext uri="{FF2B5EF4-FFF2-40B4-BE49-F238E27FC236}">
                  <a16:creationId xmlns:a16="http://schemas.microsoft.com/office/drawing/2014/main" id="{C2E1B653-8BA4-FD7E-83B1-46DE2325EC85}"/>
                </a:ext>
              </a:extLst>
            </p:cNvPr>
            <p:cNvCxnSpPr>
              <a:stCxn id="153" idx="3"/>
              <a:endCxn id="150" idx="1"/>
            </p:cNvCxnSpPr>
            <p:nvPr/>
          </p:nvCxnSpPr>
          <p:spPr>
            <a:xfrm rot="10800000" flipH="1">
              <a:off x="2562363" y="1582075"/>
              <a:ext cx="456900" cy="11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345;p38">
              <a:extLst>
                <a:ext uri="{FF2B5EF4-FFF2-40B4-BE49-F238E27FC236}">
                  <a16:creationId xmlns:a16="http://schemas.microsoft.com/office/drawing/2014/main" id="{D845D927-CC38-69C9-93C0-A7AEE7F0CEB2}"/>
                </a:ext>
              </a:extLst>
            </p:cNvPr>
            <p:cNvCxnSpPr>
              <a:stCxn id="153" idx="3"/>
              <a:endCxn id="151" idx="1"/>
            </p:cNvCxnSpPr>
            <p:nvPr/>
          </p:nvCxnSpPr>
          <p:spPr>
            <a:xfrm>
              <a:off x="2562363" y="1693675"/>
              <a:ext cx="456900" cy="47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346;p38">
              <a:extLst>
                <a:ext uri="{FF2B5EF4-FFF2-40B4-BE49-F238E27FC236}">
                  <a16:creationId xmlns:a16="http://schemas.microsoft.com/office/drawing/2014/main" id="{860CF415-1204-EDCB-417D-8BE40F3DBEEF}"/>
                </a:ext>
              </a:extLst>
            </p:cNvPr>
            <p:cNvCxnSpPr>
              <a:stCxn id="111" idx="3"/>
              <a:endCxn id="154" idx="1"/>
            </p:cNvCxnSpPr>
            <p:nvPr/>
          </p:nvCxnSpPr>
          <p:spPr>
            <a:xfrm>
              <a:off x="1355525" y="1876175"/>
              <a:ext cx="456900" cy="18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347;p38">
              <a:extLst>
                <a:ext uri="{FF2B5EF4-FFF2-40B4-BE49-F238E27FC236}">
                  <a16:creationId xmlns:a16="http://schemas.microsoft.com/office/drawing/2014/main" id="{8A764801-365F-9C2C-AFC3-3AD1679CDA5C}"/>
                </a:ext>
              </a:extLst>
            </p:cNvPr>
            <p:cNvCxnSpPr>
              <a:stCxn id="154" idx="3"/>
              <a:endCxn id="150" idx="1"/>
            </p:cNvCxnSpPr>
            <p:nvPr/>
          </p:nvCxnSpPr>
          <p:spPr>
            <a:xfrm rot="10800000" flipH="1">
              <a:off x="2562363" y="1582275"/>
              <a:ext cx="456900" cy="47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348;p38">
              <a:extLst>
                <a:ext uri="{FF2B5EF4-FFF2-40B4-BE49-F238E27FC236}">
                  <a16:creationId xmlns:a16="http://schemas.microsoft.com/office/drawing/2014/main" id="{D3DB81C0-47DC-131C-453F-6808E4579FCA}"/>
                </a:ext>
              </a:extLst>
            </p:cNvPr>
            <p:cNvCxnSpPr>
              <a:stCxn id="154" idx="3"/>
              <a:endCxn id="151" idx="1"/>
            </p:cNvCxnSpPr>
            <p:nvPr/>
          </p:nvCxnSpPr>
          <p:spPr>
            <a:xfrm>
              <a:off x="2562363" y="2058675"/>
              <a:ext cx="456900" cy="11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349;p38">
              <a:extLst>
                <a:ext uri="{FF2B5EF4-FFF2-40B4-BE49-F238E27FC236}">
                  <a16:creationId xmlns:a16="http://schemas.microsoft.com/office/drawing/2014/main" id="{F65DDFE8-EC79-97ED-330E-15F9F550881F}"/>
                </a:ext>
              </a:extLst>
            </p:cNvPr>
            <p:cNvCxnSpPr>
              <a:stCxn id="111" idx="3"/>
              <a:endCxn id="155" idx="1"/>
            </p:cNvCxnSpPr>
            <p:nvPr/>
          </p:nvCxnSpPr>
          <p:spPr>
            <a:xfrm>
              <a:off x="1355525" y="1876175"/>
              <a:ext cx="456900" cy="54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350;p38">
              <a:extLst>
                <a:ext uri="{FF2B5EF4-FFF2-40B4-BE49-F238E27FC236}">
                  <a16:creationId xmlns:a16="http://schemas.microsoft.com/office/drawing/2014/main" id="{744E0B0D-4213-2B8C-AFC4-555FCBC2695E}"/>
                </a:ext>
              </a:extLst>
            </p:cNvPr>
            <p:cNvCxnSpPr>
              <a:stCxn id="155" idx="3"/>
              <a:endCxn id="150" idx="1"/>
            </p:cNvCxnSpPr>
            <p:nvPr/>
          </p:nvCxnSpPr>
          <p:spPr>
            <a:xfrm rot="10800000" flipH="1">
              <a:off x="2562363" y="1582175"/>
              <a:ext cx="456900" cy="8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351;p38">
              <a:extLst>
                <a:ext uri="{FF2B5EF4-FFF2-40B4-BE49-F238E27FC236}">
                  <a16:creationId xmlns:a16="http://schemas.microsoft.com/office/drawing/2014/main" id="{800ABA26-C25B-C63F-DD91-930829D526C2}"/>
                </a:ext>
              </a:extLst>
            </p:cNvPr>
            <p:cNvCxnSpPr>
              <a:stCxn id="155" idx="3"/>
              <a:endCxn id="151" idx="1"/>
            </p:cNvCxnSpPr>
            <p:nvPr/>
          </p:nvCxnSpPr>
          <p:spPr>
            <a:xfrm rot="10800000" flipH="1">
              <a:off x="2562363" y="2170175"/>
              <a:ext cx="456900" cy="25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352;p38">
              <a:extLst>
                <a:ext uri="{FF2B5EF4-FFF2-40B4-BE49-F238E27FC236}">
                  <a16:creationId xmlns:a16="http://schemas.microsoft.com/office/drawing/2014/main" id="{789E1D41-C0E2-2FA9-B362-105FAB3433DF}"/>
                </a:ext>
              </a:extLst>
            </p:cNvPr>
            <p:cNvCxnSpPr>
              <a:stCxn id="152" idx="3"/>
              <a:endCxn id="150" idx="1"/>
            </p:cNvCxnSpPr>
            <p:nvPr/>
          </p:nvCxnSpPr>
          <p:spPr>
            <a:xfrm>
              <a:off x="2562363" y="1328675"/>
              <a:ext cx="456900" cy="25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353;p38">
              <a:extLst>
                <a:ext uri="{FF2B5EF4-FFF2-40B4-BE49-F238E27FC236}">
                  <a16:creationId xmlns:a16="http://schemas.microsoft.com/office/drawing/2014/main" id="{57DF3010-6F25-F7F7-D8F5-4E393FBBED8C}"/>
                </a:ext>
              </a:extLst>
            </p:cNvPr>
            <p:cNvSpPr/>
            <p:nvPr/>
          </p:nvSpPr>
          <p:spPr>
            <a:xfrm>
              <a:off x="2699150" y="1375200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354;p38">
              <a:extLst>
                <a:ext uri="{FF2B5EF4-FFF2-40B4-BE49-F238E27FC236}">
                  <a16:creationId xmlns:a16="http://schemas.microsoft.com/office/drawing/2014/main" id="{60533DDE-6A5D-7CED-D46B-5C45952A1D27}"/>
                </a:ext>
              </a:extLst>
            </p:cNvPr>
            <p:cNvSpPr/>
            <p:nvPr/>
          </p:nvSpPr>
          <p:spPr>
            <a:xfrm>
              <a:off x="2579451" y="1431375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355;p38">
              <a:extLst>
                <a:ext uri="{FF2B5EF4-FFF2-40B4-BE49-F238E27FC236}">
                  <a16:creationId xmlns:a16="http://schemas.microsoft.com/office/drawing/2014/main" id="{EACB9DB6-CED5-E43D-A840-F24851AEFFEA}"/>
                </a:ext>
              </a:extLst>
            </p:cNvPr>
            <p:cNvSpPr/>
            <p:nvPr/>
          </p:nvSpPr>
          <p:spPr>
            <a:xfrm>
              <a:off x="2592429" y="1615738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356;p38">
              <a:extLst>
                <a:ext uri="{FF2B5EF4-FFF2-40B4-BE49-F238E27FC236}">
                  <a16:creationId xmlns:a16="http://schemas.microsoft.com/office/drawing/2014/main" id="{7563DF99-5A76-6A84-D823-5E10013C57FE}"/>
                </a:ext>
              </a:extLst>
            </p:cNvPr>
            <p:cNvSpPr/>
            <p:nvPr/>
          </p:nvSpPr>
          <p:spPr>
            <a:xfrm>
              <a:off x="2591625" y="1744988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357;p38">
              <a:extLst>
                <a:ext uri="{FF2B5EF4-FFF2-40B4-BE49-F238E27FC236}">
                  <a16:creationId xmlns:a16="http://schemas.microsoft.com/office/drawing/2014/main" id="{5D026E5B-4197-8FE0-57E6-0F3D2C3CE5B5}"/>
                </a:ext>
              </a:extLst>
            </p:cNvPr>
            <p:cNvSpPr/>
            <p:nvPr/>
          </p:nvSpPr>
          <p:spPr>
            <a:xfrm>
              <a:off x="2591625" y="1892000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358;p38">
              <a:extLst>
                <a:ext uri="{FF2B5EF4-FFF2-40B4-BE49-F238E27FC236}">
                  <a16:creationId xmlns:a16="http://schemas.microsoft.com/office/drawing/2014/main" id="{8714AB84-1D22-D7F4-A3A2-08DA6CB61099}"/>
                </a:ext>
              </a:extLst>
            </p:cNvPr>
            <p:cNvSpPr/>
            <p:nvPr/>
          </p:nvSpPr>
          <p:spPr>
            <a:xfrm>
              <a:off x="2591625" y="2049063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359;p38">
              <a:extLst>
                <a:ext uri="{FF2B5EF4-FFF2-40B4-BE49-F238E27FC236}">
                  <a16:creationId xmlns:a16="http://schemas.microsoft.com/office/drawing/2014/main" id="{E34A31D5-FDFB-C423-ABF2-761F44137FBD}"/>
                </a:ext>
              </a:extLst>
            </p:cNvPr>
            <p:cNvSpPr/>
            <p:nvPr/>
          </p:nvSpPr>
          <p:spPr>
            <a:xfrm>
              <a:off x="2730938" y="2281575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360;p38">
              <a:extLst>
                <a:ext uri="{FF2B5EF4-FFF2-40B4-BE49-F238E27FC236}">
                  <a16:creationId xmlns:a16="http://schemas.microsoft.com/office/drawing/2014/main" id="{1FABA551-FA4F-2846-6682-345B1D8651B3}"/>
                </a:ext>
              </a:extLst>
            </p:cNvPr>
            <p:cNvSpPr/>
            <p:nvPr/>
          </p:nvSpPr>
          <p:spPr>
            <a:xfrm>
              <a:off x="2576175" y="2245450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361;p38">
              <a:extLst>
                <a:ext uri="{FF2B5EF4-FFF2-40B4-BE49-F238E27FC236}">
                  <a16:creationId xmlns:a16="http://schemas.microsoft.com/office/drawing/2014/main" id="{DC632C6E-68A8-75AE-50AA-9F975325FA48}"/>
                </a:ext>
              </a:extLst>
            </p:cNvPr>
            <p:cNvSpPr/>
            <p:nvPr/>
          </p:nvSpPr>
          <p:spPr>
            <a:xfrm>
              <a:off x="4226013" y="1738925"/>
              <a:ext cx="948600" cy="274500"/>
            </a:xfrm>
            <a:prstGeom prst="roundRect">
              <a:avLst>
                <a:gd name="adj" fmla="val 16667"/>
              </a:avLst>
            </a:prstGeom>
            <a:solidFill>
              <a:srgbClr val="6D9EEB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ConvNeXt-V2</a:t>
              </a:r>
              <a:endParaRPr sz="1100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4" name="Google Shape;362;p38">
              <a:extLst>
                <a:ext uri="{FF2B5EF4-FFF2-40B4-BE49-F238E27FC236}">
                  <a16:creationId xmlns:a16="http://schemas.microsoft.com/office/drawing/2014/main" id="{FA3E74C6-140B-55E2-31F3-F5886B6E455F}"/>
                </a:ext>
              </a:extLst>
            </p:cNvPr>
            <p:cNvGrpSpPr/>
            <p:nvPr/>
          </p:nvGrpSpPr>
          <p:grpSpPr>
            <a:xfrm>
              <a:off x="5631319" y="1459056"/>
              <a:ext cx="750000" cy="856863"/>
              <a:chOff x="1819025" y="1455744"/>
              <a:chExt cx="750000" cy="856863"/>
            </a:xfrm>
          </p:grpSpPr>
          <p:sp>
            <p:nvSpPr>
              <p:cNvPr id="148" name="Google Shape;363;p38">
                <a:extLst>
                  <a:ext uri="{FF2B5EF4-FFF2-40B4-BE49-F238E27FC236}">
                    <a16:creationId xmlns:a16="http://schemas.microsoft.com/office/drawing/2014/main" id="{9F1311E1-75A1-F88C-9655-6515DE5AE224}"/>
                  </a:ext>
                </a:extLst>
              </p:cNvPr>
              <p:cNvSpPr/>
              <p:nvPr/>
            </p:nvSpPr>
            <p:spPr>
              <a:xfrm>
                <a:off x="1819025" y="1455744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Tiny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" name="Google Shape;364;p38">
                <a:extLst>
                  <a:ext uri="{FF2B5EF4-FFF2-40B4-BE49-F238E27FC236}">
                    <a16:creationId xmlns:a16="http://schemas.microsoft.com/office/drawing/2014/main" id="{5C4AC5FA-2F7E-D77F-B98F-1CEEC6519A24}"/>
                  </a:ext>
                </a:extLst>
              </p:cNvPr>
              <p:cNvSpPr/>
              <p:nvPr/>
            </p:nvSpPr>
            <p:spPr>
              <a:xfrm>
                <a:off x="1819025" y="2038106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5" name="Google Shape;365;p38">
              <a:extLst>
                <a:ext uri="{FF2B5EF4-FFF2-40B4-BE49-F238E27FC236}">
                  <a16:creationId xmlns:a16="http://schemas.microsoft.com/office/drawing/2014/main" id="{4971F04F-8926-A0D9-DD05-DA9C33A865CC}"/>
                </a:ext>
              </a:extLst>
            </p:cNvPr>
            <p:cNvGrpSpPr/>
            <p:nvPr/>
          </p:nvGrpSpPr>
          <p:grpSpPr>
            <a:xfrm>
              <a:off x="6838156" y="1448238"/>
              <a:ext cx="750000" cy="862500"/>
              <a:chOff x="3019200" y="1465925"/>
              <a:chExt cx="750000" cy="862500"/>
            </a:xfrm>
          </p:grpSpPr>
          <p:sp>
            <p:nvSpPr>
              <p:cNvPr id="146" name="Google Shape;366;p38">
                <a:extLst>
                  <a:ext uri="{FF2B5EF4-FFF2-40B4-BE49-F238E27FC236}">
                    <a16:creationId xmlns:a16="http://schemas.microsoft.com/office/drawing/2014/main" id="{3722F3CC-330C-6AD4-7308-9E7671B2E975}"/>
                  </a:ext>
                </a:extLst>
              </p:cNvPr>
              <p:cNvSpPr/>
              <p:nvPr/>
            </p:nvSpPr>
            <p:spPr>
              <a:xfrm>
                <a:off x="3019200" y="14659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224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" name="Google Shape;367;p38">
                <a:extLst>
                  <a:ext uri="{FF2B5EF4-FFF2-40B4-BE49-F238E27FC236}">
                    <a16:creationId xmlns:a16="http://schemas.microsoft.com/office/drawing/2014/main" id="{F2B97E71-7065-37B6-679C-5AE4A17E7B96}"/>
                  </a:ext>
                </a:extLst>
              </p:cNvPr>
              <p:cNvSpPr/>
              <p:nvPr/>
            </p:nvSpPr>
            <p:spPr>
              <a:xfrm>
                <a:off x="3019200" y="2053925"/>
                <a:ext cx="750000" cy="274500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CC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384</a:t>
                </a:r>
                <a:endParaRPr sz="1100" dirty="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136" name="Google Shape;368;p38">
              <a:extLst>
                <a:ext uri="{FF2B5EF4-FFF2-40B4-BE49-F238E27FC236}">
                  <a16:creationId xmlns:a16="http://schemas.microsoft.com/office/drawing/2014/main" id="{15877A4D-F218-9895-23E5-38DD67007183}"/>
                </a:ext>
              </a:extLst>
            </p:cNvPr>
            <p:cNvCxnSpPr>
              <a:stCxn id="133" idx="3"/>
              <a:endCxn id="148" idx="1"/>
            </p:cNvCxnSpPr>
            <p:nvPr/>
          </p:nvCxnSpPr>
          <p:spPr>
            <a:xfrm rot="10800000" flipH="1">
              <a:off x="5174613" y="1596275"/>
              <a:ext cx="456600" cy="27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369;p38">
              <a:extLst>
                <a:ext uri="{FF2B5EF4-FFF2-40B4-BE49-F238E27FC236}">
                  <a16:creationId xmlns:a16="http://schemas.microsoft.com/office/drawing/2014/main" id="{4566B6A8-DE75-0591-D7AE-016B4393E5D9}"/>
                </a:ext>
              </a:extLst>
            </p:cNvPr>
            <p:cNvCxnSpPr>
              <a:stCxn id="133" idx="3"/>
              <a:endCxn id="149" idx="1"/>
            </p:cNvCxnSpPr>
            <p:nvPr/>
          </p:nvCxnSpPr>
          <p:spPr>
            <a:xfrm>
              <a:off x="5174613" y="1876175"/>
              <a:ext cx="456600" cy="30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370;p38">
              <a:extLst>
                <a:ext uri="{FF2B5EF4-FFF2-40B4-BE49-F238E27FC236}">
                  <a16:creationId xmlns:a16="http://schemas.microsoft.com/office/drawing/2014/main" id="{A91EDE3E-FE97-21AE-41C2-01CFFF372BC4}"/>
                </a:ext>
              </a:extLst>
            </p:cNvPr>
            <p:cNvCxnSpPr>
              <a:stCxn id="148" idx="3"/>
              <a:endCxn id="146" idx="1"/>
            </p:cNvCxnSpPr>
            <p:nvPr/>
          </p:nvCxnSpPr>
          <p:spPr>
            <a:xfrm rot="10800000" flipH="1">
              <a:off x="6381319" y="1585506"/>
              <a:ext cx="456900" cy="1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371;p38">
              <a:extLst>
                <a:ext uri="{FF2B5EF4-FFF2-40B4-BE49-F238E27FC236}">
                  <a16:creationId xmlns:a16="http://schemas.microsoft.com/office/drawing/2014/main" id="{A6A33A32-2A23-C210-12D6-3B0B0B534945}"/>
                </a:ext>
              </a:extLst>
            </p:cNvPr>
            <p:cNvCxnSpPr>
              <a:stCxn id="148" idx="3"/>
              <a:endCxn id="147" idx="1"/>
            </p:cNvCxnSpPr>
            <p:nvPr/>
          </p:nvCxnSpPr>
          <p:spPr>
            <a:xfrm>
              <a:off x="6381319" y="1596306"/>
              <a:ext cx="456900" cy="57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372;p38">
              <a:extLst>
                <a:ext uri="{FF2B5EF4-FFF2-40B4-BE49-F238E27FC236}">
                  <a16:creationId xmlns:a16="http://schemas.microsoft.com/office/drawing/2014/main" id="{E5DC52CD-F4FA-C6C7-A05B-871E003ED6D5}"/>
                </a:ext>
              </a:extLst>
            </p:cNvPr>
            <p:cNvCxnSpPr>
              <a:stCxn id="149" idx="3"/>
              <a:endCxn id="146" idx="1"/>
            </p:cNvCxnSpPr>
            <p:nvPr/>
          </p:nvCxnSpPr>
          <p:spPr>
            <a:xfrm rot="10800000" flipH="1">
              <a:off x="6381319" y="1585569"/>
              <a:ext cx="456900" cy="59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373;p38">
              <a:extLst>
                <a:ext uri="{FF2B5EF4-FFF2-40B4-BE49-F238E27FC236}">
                  <a16:creationId xmlns:a16="http://schemas.microsoft.com/office/drawing/2014/main" id="{9A0EC4AA-C06F-4778-3B5D-BC776080BDDA}"/>
                </a:ext>
              </a:extLst>
            </p:cNvPr>
            <p:cNvCxnSpPr>
              <a:stCxn id="149" idx="3"/>
              <a:endCxn id="147" idx="1"/>
            </p:cNvCxnSpPr>
            <p:nvPr/>
          </p:nvCxnSpPr>
          <p:spPr>
            <a:xfrm rot="10800000" flipH="1">
              <a:off x="6381319" y="2173569"/>
              <a:ext cx="4569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" name="Google Shape;374;p38">
              <a:extLst>
                <a:ext uri="{FF2B5EF4-FFF2-40B4-BE49-F238E27FC236}">
                  <a16:creationId xmlns:a16="http://schemas.microsoft.com/office/drawing/2014/main" id="{52E46CC2-B77B-AAD9-E1D8-BED1A9E1EFC4}"/>
                </a:ext>
              </a:extLst>
            </p:cNvPr>
            <p:cNvSpPr/>
            <p:nvPr/>
          </p:nvSpPr>
          <p:spPr>
            <a:xfrm>
              <a:off x="6549888" y="1543050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375;p38">
              <a:extLst>
                <a:ext uri="{FF2B5EF4-FFF2-40B4-BE49-F238E27FC236}">
                  <a16:creationId xmlns:a16="http://schemas.microsoft.com/office/drawing/2014/main" id="{485C7E9A-BFEE-41CF-DFD0-249A30CD4268}"/>
                </a:ext>
              </a:extLst>
            </p:cNvPr>
            <p:cNvSpPr/>
            <p:nvPr/>
          </p:nvSpPr>
          <p:spPr>
            <a:xfrm>
              <a:off x="6434175" y="1711450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 sz="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376;p38">
              <a:extLst>
                <a:ext uri="{FF2B5EF4-FFF2-40B4-BE49-F238E27FC236}">
                  <a16:creationId xmlns:a16="http://schemas.microsoft.com/office/drawing/2014/main" id="{57FDA46D-0A13-9AF7-6112-6A0AE3169DBF}"/>
                </a:ext>
              </a:extLst>
            </p:cNvPr>
            <p:cNvSpPr/>
            <p:nvPr/>
          </p:nvSpPr>
          <p:spPr>
            <a:xfrm>
              <a:off x="6434175" y="1942513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Open Sans"/>
                  <a:ea typeface="Open Sans"/>
                  <a:cs typeface="Open Sans"/>
                  <a:sym typeface="Open Sans"/>
                </a:rPr>
                <a:t>11</a:t>
              </a:r>
              <a:endParaRPr sz="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377;p38">
              <a:extLst>
                <a:ext uri="{FF2B5EF4-FFF2-40B4-BE49-F238E27FC236}">
                  <a16:creationId xmlns:a16="http://schemas.microsoft.com/office/drawing/2014/main" id="{F93B729E-9820-3ACF-CE74-7A185FBFB1C3}"/>
                </a:ext>
              </a:extLst>
            </p:cNvPr>
            <p:cNvSpPr/>
            <p:nvPr/>
          </p:nvSpPr>
          <p:spPr>
            <a:xfrm>
              <a:off x="6537225" y="2128275"/>
              <a:ext cx="119700" cy="957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Open Sans"/>
                  <a:ea typeface="Open Sans"/>
                  <a:cs typeface="Open Sans"/>
                  <a:sym typeface="Open Sans"/>
                </a:rPr>
                <a:t>12</a:t>
              </a:r>
              <a:endParaRPr sz="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15FDE54-F18B-80CA-D904-BFD5BB334B88}"/>
              </a:ext>
            </a:extLst>
          </p:cNvPr>
          <p:cNvSpPr txBox="1"/>
          <p:nvPr/>
        </p:nvSpPr>
        <p:spPr>
          <a:xfrm>
            <a:off x="563312" y="5618391"/>
            <a:ext cx="78070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ConvNeXt-T-224-wp-aug+-ga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S/B/T: small/base/tiny, wp: with warm up, 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aug</a:t>
            </a:r>
            <a:r>
              <a:rPr lang="en-US" sz="14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+: heavy augmentation, ga: gradient accumulate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3C5F-2F07-E4FB-FBBF-7050FFCE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Augmentation -- </a:t>
            </a:r>
            <a:r>
              <a:rPr lang="en" sz="3200" dirty="0"/>
              <a:t>Generate Rare Cases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14477D-982A-1EB5-8056-816ED7F50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08"/>
          <a:stretch/>
        </p:blipFill>
        <p:spPr bwMode="auto">
          <a:xfrm>
            <a:off x="1772603" y="1256349"/>
            <a:ext cx="8646795" cy="53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4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3C5F-2F07-E4FB-FBBF-7050FFCE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Augmentation -- </a:t>
            </a:r>
            <a:r>
              <a:rPr lang="en" sz="3200" dirty="0"/>
              <a:t>Generate Rare Cases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3C52E-EAD2-DBCB-6205-3524229E0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2900" algn="l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600" dirty="0"/>
              <a:t>Intensive augmentation (adopt from ISIC 2019 challenge first place implementation)</a:t>
            </a:r>
          </a:p>
          <a:p>
            <a:pPr indent="-342900" algn="l">
              <a:spcBef>
                <a:spcPts val="20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600" dirty="0"/>
              <a:t>To overcome the data imbalance problem on the tail cases, we use pretrained large generative models to generate new images for the tail cases</a:t>
            </a:r>
          </a:p>
          <a:p>
            <a:pPr indent="-342900" algn="l">
              <a:spcBef>
                <a:spcPts val="20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600" dirty="0"/>
              <a:t>For each tail case, we random sample 100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0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DD566-9D86-9324-B7FD-4B6AD61D6995}"/>
              </a:ext>
            </a:extLst>
          </p:cNvPr>
          <p:cNvSpPr txBox="1"/>
          <p:nvPr/>
        </p:nvSpPr>
        <p:spPr>
          <a:xfrm>
            <a:off x="508000" y="1299349"/>
            <a:ext cx="9473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100" dirty="0"/>
              <a:t>Generate Rare Cases</a:t>
            </a:r>
            <a:endParaRPr lang="en-US" sz="3100" dirty="0"/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E5B2C74A-8A33-A46F-A446-CAF41DD40A57}"/>
              </a:ext>
            </a:extLst>
          </p:cNvPr>
          <p:cNvSpPr txBox="1">
            <a:spLocks/>
          </p:cNvSpPr>
          <p:nvPr/>
        </p:nvSpPr>
        <p:spPr>
          <a:xfrm>
            <a:off x="396321" y="2185323"/>
            <a:ext cx="5890179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algn="l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Example prompt 1 “Round(ed) Atelectasis, Pneumothorax, Pneumonia, Pleural Effusion, Lung Opacity, and Atelectasis"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3F7BDD-5755-17F3-9DAE-B482162D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29" y="1403451"/>
            <a:ext cx="4342515" cy="43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8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DD566-9D86-9324-B7FD-4B6AD61D6995}"/>
              </a:ext>
            </a:extLst>
          </p:cNvPr>
          <p:cNvSpPr txBox="1"/>
          <p:nvPr/>
        </p:nvSpPr>
        <p:spPr>
          <a:xfrm>
            <a:off x="508000" y="1333216"/>
            <a:ext cx="9473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100" dirty="0"/>
              <a:t>Generate Rare Cases</a:t>
            </a:r>
            <a:endParaRPr lang="en-US" sz="3100" dirty="0"/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E5B2C74A-8A33-A46F-A446-CAF41DD40A57}"/>
              </a:ext>
            </a:extLst>
          </p:cNvPr>
          <p:cNvSpPr txBox="1">
            <a:spLocks/>
          </p:cNvSpPr>
          <p:nvPr/>
        </p:nvSpPr>
        <p:spPr>
          <a:xfrm>
            <a:off x="396321" y="2176856"/>
            <a:ext cx="5890179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algn="l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Example prompt 2 “</a:t>
            </a:r>
            <a:r>
              <a:rPr lang="en-US" dirty="0">
                <a:sym typeface="Arial"/>
              </a:rPr>
              <a:t>Pneumoperitoneum and Lung Opacity</a:t>
            </a:r>
            <a:r>
              <a:rPr lang="en-US" dirty="0"/>
              <a:t>"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3F7BDD-5755-17F3-9DAE-B482162D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29" y="1403451"/>
            <a:ext cx="4342515" cy="43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3081562-6462-66CD-6D57-1F4AA1A2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29" y="1333216"/>
            <a:ext cx="4342516" cy="434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71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2;p39">
            <a:extLst>
              <a:ext uri="{FF2B5EF4-FFF2-40B4-BE49-F238E27FC236}">
                <a16:creationId xmlns:a16="http://schemas.microsoft.com/office/drawing/2014/main" id="{CAD0CD98-FBD2-97AA-5F0B-DC7B9676C6DA}"/>
              </a:ext>
            </a:extLst>
          </p:cNvPr>
          <p:cNvSpPr txBox="1">
            <a:spLocks/>
          </p:cNvSpPr>
          <p:nvPr/>
        </p:nvSpPr>
        <p:spPr>
          <a:xfrm>
            <a:off x="456079" y="1190183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Performance on development set</a:t>
            </a:r>
          </a:p>
        </p:txBody>
      </p:sp>
      <p:graphicFrame>
        <p:nvGraphicFramePr>
          <p:cNvPr id="5" name="Google Shape;385;p39">
            <a:extLst>
              <a:ext uri="{FF2B5EF4-FFF2-40B4-BE49-F238E27FC236}">
                <a16:creationId xmlns:a16="http://schemas.microsoft.com/office/drawing/2014/main" id="{1249FD7A-96A2-59EF-1F35-95A3EFF75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282269"/>
              </p:ext>
            </p:extLst>
          </p:nvPr>
        </p:nvGraphicFramePr>
        <p:xfrm>
          <a:off x="598878" y="1800734"/>
          <a:ext cx="10994244" cy="38603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27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7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47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47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369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Backbone</a:t>
                      </a:r>
                      <a:endParaRPr sz="12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Method</a:t>
                      </a:r>
                      <a:endParaRPr sz="120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Single/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Ensemble</a:t>
                      </a:r>
                      <a:endParaRPr sz="120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(development) mAP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AUC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head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tail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(1) ConvNeXt-T-224-wp-aug+-ga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ChexFusion</a:t>
                      </a:r>
                      <a:endParaRPr sz="13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0.2553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0.4678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0.2081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0.0936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0.8323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(2) ConvNeXt-T-384-wp-aug+-ga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(2)</a:t>
                      </a:r>
                      <a:endParaRPr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0.2513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0.4707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0.2107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0.0756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0.8216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(3) ConvNeXt-S-224-wp-aug+-ga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(3)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0.2581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0.4652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0.2146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0.0980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0.8284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(4) ConvNeXt-S-384-wp-aug+-ga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(4)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0.2608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0.4708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0.2163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0.0988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0.8306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(5) ConvNeXt-B-224-wp-aug+-ga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(5)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0.2582</a:t>
                      </a:r>
                      <a:endParaRPr sz="1200" dirty="0"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0.4652</a:t>
                      </a:r>
                      <a:endParaRPr sz="1200" dirty="0"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0.2145</a:t>
                      </a:r>
                      <a:endParaRPr sz="1200"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0.0981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0.8284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(6) ConvNeXt-B-384-wp-aug+-ga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(6)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0.2594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0.4729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0.2141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0.0947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0.8274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(7) ConvNeXt-BC-224-wp-aug+-ga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(7)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0.2665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0.4728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0.2212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0.1089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0.8324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(8) ConvNeXt-BC-384-wp-aug+-ga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(8)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0.2682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0.4726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0.2232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0.1122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0.8394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(9) ConvNeXt-V2-B-224-wp-aug+-ga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(3)(4)(6)(10)</a:t>
                      </a:r>
                      <a:endParaRPr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0.2813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0.4855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0.2382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0.1236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0.8469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(10) ConvNeXt-V2-B-384-wp-aug+-ga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(3)(4)(6)(8)(10)</a:t>
                      </a:r>
                      <a:endParaRPr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0.2816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0.4867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0.2391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0.1223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0.8472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(1)(2)(3)(4)(6)(7)(8)(10)</a:t>
                      </a:r>
                      <a:endParaRPr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0.2824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0.4872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0.2384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0.1249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0.8478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8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(1)(2)(3)(4)(6)(7)(8)(9)(10)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0.2824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0.4881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0.2376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0.1252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0.8483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841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2;p39">
            <a:extLst>
              <a:ext uri="{FF2B5EF4-FFF2-40B4-BE49-F238E27FC236}">
                <a16:creationId xmlns:a16="http://schemas.microsoft.com/office/drawing/2014/main" id="{CAD0CD98-FBD2-97AA-5F0B-DC7B9676C6DA}"/>
              </a:ext>
            </a:extLst>
          </p:cNvPr>
          <p:cNvSpPr txBox="1">
            <a:spLocks/>
          </p:cNvSpPr>
          <p:nvPr/>
        </p:nvSpPr>
        <p:spPr>
          <a:xfrm>
            <a:off x="571500" y="1308716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Ablation Study with different backbones </a:t>
            </a:r>
          </a:p>
        </p:txBody>
      </p:sp>
      <p:graphicFrame>
        <p:nvGraphicFramePr>
          <p:cNvPr id="5" name="Google Shape;385;p39">
            <a:extLst>
              <a:ext uri="{FF2B5EF4-FFF2-40B4-BE49-F238E27FC236}">
                <a16:creationId xmlns:a16="http://schemas.microsoft.com/office/drawing/2014/main" id="{1249FD7A-96A2-59EF-1F35-95A3EFF75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441684"/>
              </p:ext>
            </p:extLst>
          </p:nvPr>
        </p:nvGraphicFramePr>
        <p:xfrm>
          <a:off x="1529223" y="2016116"/>
          <a:ext cx="9133554" cy="34636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4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9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93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Backbone</a:t>
                      </a:r>
                      <a:endParaRPr sz="12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Method</a:t>
                      </a:r>
                      <a:endParaRPr sz="120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(development) mAP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head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tail</a:t>
                      </a:r>
                      <a:endParaRPr sz="12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(1) ConvNeXt-T-224-wp-aug+-ga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ChexFusion</a:t>
                      </a:r>
                      <a:endParaRPr sz="13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0.270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0.468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0.206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0.140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9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(2) ConvNeXt-T-384-wp-aug+-ga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0.271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0.464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0.201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0.154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(3) ConvNeXt-BC-384-wp-aug+-ga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0.271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0.467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0.213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0.137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95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(4) </a:t>
                      </a:r>
                      <a:r>
                        <a:rPr lang="en-US" sz="1100" dirty="0"/>
                        <a:t>DenseNet121</a:t>
                      </a:r>
                      <a:r>
                        <a:rPr lang="en" sz="1100" dirty="0"/>
                        <a:t>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0.254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0.456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0.191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0.121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5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(5) ResNeXt50-224-wp-aug+-ga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0.247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0.452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0.189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0.106</a:t>
                      </a:r>
                      <a:endParaRPr sz="12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28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2A9ECC-6A75-935E-76AE-A78B4E000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449102"/>
              </p:ext>
            </p:extLst>
          </p:nvPr>
        </p:nvGraphicFramePr>
        <p:xfrm>
          <a:off x="558800" y="2093383"/>
          <a:ext cx="10953546" cy="26712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47925">
                  <a:extLst>
                    <a:ext uri="{9D8B030D-6E8A-4147-A177-3AD203B41FA5}">
                      <a16:colId xmlns:a16="http://schemas.microsoft.com/office/drawing/2014/main" val="329061512"/>
                    </a:ext>
                  </a:extLst>
                </a:gridCol>
                <a:gridCol w="3117628">
                  <a:extLst>
                    <a:ext uri="{9D8B030D-6E8A-4147-A177-3AD203B41FA5}">
                      <a16:colId xmlns:a16="http://schemas.microsoft.com/office/drawing/2014/main" val="341129853"/>
                    </a:ext>
                  </a:extLst>
                </a:gridCol>
                <a:gridCol w="923690">
                  <a:extLst>
                    <a:ext uri="{9D8B030D-6E8A-4147-A177-3AD203B41FA5}">
                      <a16:colId xmlns:a16="http://schemas.microsoft.com/office/drawing/2014/main" val="4013544092"/>
                    </a:ext>
                  </a:extLst>
                </a:gridCol>
                <a:gridCol w="934314">
                  <a:extLst>
                    <a:ext uri="{9D8B030D-6E8A-4147-A177-3AD203B41FA5}">
                      <a16:colId xmlns:a16="http://schemas.microsoft.com/office/drawing/2014/main" val="945667029"/>
                    </a:ext>
                  </a:extLst>
                </a:gridCol>
                <a:gridCol w="987244">
                  <a:extLst>
                    <a:ext uri="{9D8B030D-6E8A-4147-A177-3AD203B41FA5}">
                      <a16:colId xmlns:a16="http://schemas.microsoft.com/office/drawing/2014/main" val="3919366087"/>
                    </a:ext>
                  </a:extLst>
                </a:gridCol>
                <a:gridCol w="966092">
                  <a:extLst>
                    <a:ext uri="{9D8B030D-6E8A-4147-A177-3AD203B41FA5}">
                      <a16:colId xmlns:a16="http://schemas.microsoft.com/office/drawing/2014/main" val="49460983"/>
                    </a:ext>
                  </a:extLst>
                </a:gridCol>
                <a:gridCol w="976653">
                  <a:extLst>
                    <a:ext uri="{9D8B030D-6E8A-4147-A177-3AD203B41FA5}">
                      <a16:colId xmlns:a16="http://schemas.microsoft.com/office/drawing/2014/main" val="3799272550"/>
                    </a:ext>
                  </a:extLst>
                </a:gridCol>
              </a:tblGrid>
              <a:tr h="50001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Backbone</a:t>
                      </a:r>
                      <a:endParaRPr sz="13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Trained W</a:t>
                      </a:r>
                      <a:r>
                        <a:rPr lang="en" sz="1300" dirty="0"/>
                        <a:t>ith Generated Image</a:t>
                      </a:r>
                      <a:endParaRPr sz="13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(traning) mAP</a:t>
                      </a:r>
                      <a:endParaRPr sz="13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AUC</a:t>
                      </a:r>
                      <a:endParaRPr sz="13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967592"/>
                  </a:ext>
                </a:extLst>
              </a:tr>
              <a:tr h="500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</a:t>
                      </a:r>
                      <a:endParaRPr sz="13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head</a:t>
                      </a:r>
                      <a:endParaRPr sz="13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medium</a:t>
                      </a:r>
                      <a:endParaRPr sz="13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tail</a:t>
                      </a:r>
                      <a:endParaRPr sz="13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</a:t>
                      </a:r>
                      <a:endParaRPr sz="13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694522"/>
                  </a:ext>
                </a:extLst>
              </a:tr>
              <a:tr h="4178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ConvNeXt-BC-384-wp-aug+-ga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</a:t>
                      </a:r>
                      <a:endParaRPr sz="16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0.2652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0.4731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0.2111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0.1156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0.8386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477079"/>
                  </a:ext>
                </a:extLst>
              </a:tr>
              <a:tr h="4178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ConvNeXt-BC-384-wp-aug+-ga-ai</a:t>
                      </a:r>
                      <a:endParaRPr sz="11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✔</a:t>
                      </a:r>
                      <a:endParaRPr sz="16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0.2682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0.4726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0.2232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0.1122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0.8394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161544"/>
                  </a:ext>
                </a:extLst>
              </a:tr>
              <a:tr h="4178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</a:t>
                      </a:r>
                      <a:r>
                        <a:rPr lang="en" sz="1100" dirty="0"/>
                        <a:t>nsemble (1)(2)(3)(4)(6)(7)(8)(9)(10)</a:t>
                      </a:r>
                      <a:endParaRPr sz="10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</a:t>
                      </a:r>
                      <a:endParaRPr sz="16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0.2824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0.4881</a:t>
                      </a:r>
                      <a:endParaRPr sz="14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0.2376</a:t>
                      </a:r>
                      <a:endParaRPr sz="14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0.1252</a:t>
                      </a:r>
                      <a:endParaRPr sz="14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0.8483</a:t>
                      </a:r>
                      <a:endParaRPr sz="140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988176"/>
                  </a:ext>
                </a:extLst>
              </a:tr>
              <a:tr h="4178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Ensemble (1)(2)(3)(4)(6)(7)(8*)(9)(10)</a:t>
                      </a:r>
                      <a:endParaRPr sz="10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✔</a:t>
                      </a:r>
                      <a:endParaRPr sz="1600" dirty="0"/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0.2827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0.4892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0.2344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0.1282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0.8532</a:t>
                      </a:r>
                      <a:endParaRPr sz="14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191461"/>
                  </a:ext>
                </a:extLst>
              </a:tr>
            </a:tbl>
          </a:graphicData>
        </a:graphic>
      </p:graphicFrame>
      <p:sp>
        <p:nvSpPr>
          <p:cNvPr id="5" name="Google Shape;382;p39">
            <a:extLst>
              <a:ext uri="{FF2B5EF4-FFF2-40B4-BE49-F238E27FC236}">
                <a16:creationId xmlns:a16="http://schemas.microsoft.com/office/drawing/2014/main" id="{E4F5546E-9F63-E771-D9E4-3217A10C8D57}"/>
              </a:ext>
            </a:extLst>
          </p:cNvPr>
          <p:cNvSpPr txBox="1">
            <a:spLocks/>
          </p:cNvSpPr>
          <p:nvPr/>
        </p:nvSpPr>
        <p:spPr>
          <a:xfrm>
            <a:off x="571500" y="1253067"/>
            <a:ext cx="8520600" cy="54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Performance on development set</a:t>
            </a:r>
          </a:p>
        </p:txBody>
      </p:sp>
    </p:spTree>
    <p:extLst>
      <p:ext uri="{BB962C8B-B14F-4D97-AF65-F5344CB8AC3E}">
        <p14:creationId xmlns:p14="http://schemas.microsoft.com/office/powerpoint/2010/main" val="324558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8EF46-E690-2915-B708-9A46150D4F7C}"/>
              </a:ext>
            </a:extLst>
          </p:cNvPr>
          <p:cNvSpPr txBox="1"/>
          <p:nvPr/>
        </p:nvSpPr>
        <p:spPr>
          <a:xfrm>
            <a:off x="593024" y="1222525"/>
            <a:ext cx="6193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Wrap Up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E561E-F22C-3673-72BF-DA79368AE2E0}"/>
              </a:ext>
            </a:extLst>
          </p:cNvPr>
          <p:cNvSpPr txBox="1"/>
          <p:nvPr/>
        </p:nvSpPr>
        <p:spPr>
          <a:xfrm>
            <a:off x="593023" y="1807300"/>
            <a:ext cx="8762644" cy="220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Ensemble greatly improves the performance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Utilizing generated tail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images improves score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State-of-the-art results for Chest X-ray long-tail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2464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D95D6-E691-10B4-6874-FBBF26D65A1D}"/>
              </a:ext>
            </a:extLst>
          </p:cNvPr>
          <p:cNvSpPr txBox="1"/>
          <p:nvPr/>
        </p:nvSpPr>
        <p:spPr>
          <a:xfrm>
            <a:off x="2315497" y="1404606"/>
            <a:ext cx="756100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3600"/>
            </a:pPr>
            <a:r>
              <a:rPr lang="en-US" altLang="zh-CN" sz="3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CXR-LT </a:t>
            </a:r>
            <a:r>
              <a:rPr lang="en-US" sz="3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classification using ensembles of multi-resolution ConvNeXt with generative long tail data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D37DA-3BDB-3352-4442-4703DC99E46E}"/>
              </a:ext>
            </a:extLst>
          </p:cNvPr>
          <p:cNvSpPr txBox="1"/>
          <p:nvPr/>
        </p:nvSpPr>
        <p:spPr>
          <a:xfrm>
            <a:off x="3266111" y="2784664"/>
            <a:ext cx="5804794" cy="3347840"/>
          </a:xfrm>
          <a:prstGeom prst="rect">
            <a:avLst/>
          </a:prstGeom>
          <a:noFill/>
        </p:spPr>
        <p:txBody>
          <a:bodyPr wrap="none" rtlCol="0" anchor="b" anchorCtr="1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400" b="1" dirty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Try it for yourself</a:t>
            </a:r>
          </a:p>
          <a:p>
            <a:pPr algn="ctr">
              <a:lnSpc>
                <a:spcPct val="300000"/>
              </a:lnSpc>
            </a:pPr>
            <a:r>
              <a:rPr lang="en-US" altLang="zh-CN" sz="2400" b="1" dirty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zguo32@asu.edu</a:t>
            </a:r>
            <a:endParaRPr lang="en-US" sz="2400" b="1" dirty="0">
              <a:latin typeface="+mj-lt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  <a:hlinkClick r:id="rId5"/>
              </a:rPr>
              <a:t>https://github.com</a:t>
            </a:r>
            <a:r>
              <a:rPr lang="en-US" sz="2400" dirty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en-US" sz="2400" dirty="0" err="1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AbhorsenKnight</a:t>
            </a:r>
            <a:r>
              <a:rPr lang="en-US" sz="2400" dirty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/CXR_LT_24_Challenge</a:t>
            </a:r>
          </a:p>
        </p:txBody>
      </p:sp>
      <p:grpSp>
        <p:nvGrpSpPr>
          <p:cNvPr id="4" name="Google Shape;92;g155d22aead3_0_0">
            <a:extLst>
              <a:ext uri="{FF2B5EF4-FFF2-40B4-BE49-F238E27FC236}">
                <a16:creationId xmlns:a16="http://schemas.microsoft.com/office/drawing/2014/main" id="{8B053002-7374-95F1-9928-B15912305EF6}"/>
              </a:ext>
            </a:extLst>
          </p:cNvPr>
          <p:cNvGrpSpPr/>
          <p:nvPr/>
        </p:nvGrpSpPr>
        <p:grpSpPr>
          <a:xfrm>
            <a:off x="398599" y="3483624"/>
            <a:ext cx="11394801" cy="2468914"/>
            <a:chOff x="398599" y="4166211"/>
            <a:chExt cx="11394801" cy="2468914"/>
          </a:xfrm>
        </p:grpSpPr>
        <p:pic>
          <p:nvPicPr>
            <p:cNvPr id="5" name="Google Shape;93;g155d22aead3_0_0" descr="Calendar&#10;&#10;Description automatically generated">
              <a:extLst>
                <a:ext uri="{FF2B5EF4-FFF2-40B4-BE49-F238E27FC236}">
                  <a16:creationId xmlns:a16="http://schemas.microsoft.com/office/drawing/2014/main" id="{A2645845-99A5-CC38-9D3A-AAB50005E67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30000"/>
            </a:blip>
            <a:srcRect/>
            <a:stretch/>
          </p:blipFill>
          <p:spPr>
            <a:xfrm>
              <a:off x="398599" y="4166211"/>
              <a:ext cx="2468913" cy="2468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4;g155d22aead3_0_0" descr="A picture containing whiteboard&#10;&#10;Description automatically generated">
              <a:extLst>
                <a:ext uri="{FF2B5EF4-FFF2-40B4-BE49-F238E27FC236}">
                  <a16:creationId xmlns:a16="http://schemas.microsoft.com/office/drawing/2014/main" id="{D416B526-4E09-D9DE-E7F1-93FF4FB7F83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 amt="30000"/>
            </a:blip>
            <a:srcRect l="20354" t="17001" r="21487" b="18105"/>
            <a:stretch/>
          </p:blipFill>
          <p:spPr>
            <a:xfrm>
              <a:off x="9580696" y="4166211"/>
              <a:ext cx="2212704" cy="24689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F046C10-0AE7-6CC3-BADA-E32FA9FC6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6142" y="3981321"/>
            <a:ext cx="1675954" cy="16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8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1F968-D17E-E612-95D9-90264CDACEA7}"/>
              </a:ext>
            </a:extLst>
          </p:cNvPr>
          <p:cNvSpPr txBox="1"/>
          <p:nvPr/>
        </p:nvSpPr>
        <p:spPr>
          <a:xfrm>
            <a:off x="2315497" y="1404606"/>
            <a:ext cx="756100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3600"/>
            </a:pPr>
            <a:r>
              <a:rPr lang="en-US" altLang="zh-CN" sz="3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CheXFusion+: CXR-LT </a:t>
            </a:r>
            <a:r>
              <a:rPr lang="en-US" sz="3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classification using ensembles of multi-resolution ConvNeXt with generative long tail data</a:t>
            </a:r>
          </a:p>
          <a:p>
            <a:endParaRPr lang="en-US" dirty="0"/>
          </a:p>
        </p:txBody>
      </p:sp>
      <p:grpSp>
        <p:nvGrpSpPr>
          <p:cNvPr id="3" name="Google Shape;92;g155d22aead3_0_0">
            <a:extLst>
              <a:ext uri="{FF2B5EF4-FFF2-40B4-BE49-F238E27FC236}">
                <a16:creationId xmlns:a16="http://schemas.microsoft.com/office/drawing/2014/main" id="{151F490D-CEB8-8FEF-D94B-05F3A46FEBDA}"/>
              </a:ext>
            </a:extLst>
          </p:cNvPr>
          <p:cNvGrpSpPr/>
          <p:nvPr/>
        </p:nvGrpSpPr>
        <p:grpSpPr>
          <a:xfrm>
            <a:off x="398599" y="3483624"/>
            <a:ext cx="11394801" cy="2468914"/>
            <a:chOff x="398599" y="4166211"/>
            <a:chExt cx="11394801" cy="2468914"/>
          </a:xfrm>
        </p:grpSpPr>
        <p:pic>
          <p:nvPicPr>
            <p:cNvPr id="4" name="Google Shape;93;g155d22aead3_0_0" descr="Calendar&#10;&#10;Description automatically generated">
              <a:extLst>
                <a:ext uri="{FF2B5EF4-FFF2-40B4-BE49-F238E27FC236}">
                  <a16:creationId xmlns:a16="http://schemas.microsoft.com/office/drawing/2014/main" id="{EF16BD85-F060-8CC1-1DEF-9DE02EC9428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98599" y="4166211"/>
              <a:ext cx="2468913" cy="2468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94;g155d22aead3_0_0" descr="A picture containing whiteboard&#10;&#10;Description automatically generated">
              <a:extLst>
                <a:ext uri="{FF2B5EF4-FFF2-40B4-BE49-F238E27FC236}">
                  <a16:creationId xmlns:a16="http://schemas.microsoft.com/office/drawing/2014/main" id="{D76825BF-5CD8-7E1D-09C0-E69FF6470DD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30000"/>
            </a:blip>
            <a:srcRect l="20354" t="17001" r="21487" b="18105"/>
            <a:stretch/>
          </p:blipFill>
          <p:spPr>
            <a:xfrm>
              <a:off x="9580696" y="4166211"/>
              <a:ext cx="2212704" cy="24689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91;g155d22aead3_0_0">
            <a:extLst>
              <a:ext uri="{FF2B5EF4-FFF2-40B4-BE49-F238E27FC236}">
                <a16:creationId xmlns:a16="http://schemas.microsoft.com/office/drawing/2014/main" id="{28B447FE-A1B6-8CF4-44E3-FA5458AD6918}"/>
              </a:ext>
            </a:extLst>
          </p:cNvPr>
          <p:cNvSpPr txBox="1"/>
          <p:nvPr/>
        </p:nvSpPr>
        <p:spPr>
          <a:xfrm>
            <a:off x="2564550" y="3840938"/>
            <a:ext cx="70629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Aisha Urooj</a:t>
            </a:r>
            <a:r>
              <a:rPr lang="en-US" sz="24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Presenter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Team: Zuwei Guo</a:t>
            </a:r>
            <a:r>
              <a:rPr lang="en-US" sz="24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Banerjee</a:t>
            </a:r>
            <a:r>
              <a:rPr lang="en-US" sz="24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baseline="30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Arizona State University	</a:t>
            </a:r>
            <a:r>
              <a:rPr lang="en-US" sz="2400" b="0" i="0" u="none" strike="noStrike" cap="none" baseline="30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Mayo Clinic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8;p47">
            <a:extLst>
              <a:ext uri="{FF2B5EF4-FFF2-40B4-BE49-F238E27FC236}">
                <a16:creationId xmlns:a16="http://schemas.microsoft.com/office/drawing/2014/main" id="{960B1DAE-304B-A64A-68BF-273714CD9CE3}"/>
              </a:ext>
            </a:extLst>
          </p:cNvPr>
          <p:cNvSpPr txBox="1">
            <a:spLocks/>
          </p:cNvSpPr>
          <p:nvPr/>
        </p:nvSpPr>
        <p:spPr>
          <a:xfrm>
            <a:off x="309974" y="1224671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Stabilize the training</a:t>
            </a:r>
          </a:p>
        </p:txBody>
      </p:sp>
      <p:sp>
        <p:nvSpPr>
          <p:cNvPr id="3" name="Google Shape;449;p47">
            <a:extLst>
              <a:ext uri="{FF2B5EF4-FFF2-40B4-BE49-F238E27FC236}">
                <a16:creationId xmlns:a16="http://schemas.microsoft.com/office/drawing/2014/main" id="{9AB80462-A90D-5237-FFA0-51E121A65FDE}"/>
              </a:ext>
            </a:extLst>
          </p:cNvPr>
          <p:cNvSpPr txBox="1"/>
          <p:nvPr/>
        </p:nvSpPr>
        <p:spPr>
          <a:xfrm>
            <a:off x="309974" y="1779671"/>
            <a:ext cx="38670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Adding warm up stage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450;p47">
            <a:extLst>
              <a:ext uri="{FF2B5EF4-FFF2-40B4-BE49-F238E27FC236}">
                <a16:creationId xmlns:a16="http://schemas.microsoft.com/office/drawing/2014/main" id="{BACE7882-5244-CEDD-7080-5D3DC15F09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18" y="4353879"/>
            <a:ext cx="3186233" cy="164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1;p47">
            <a:extLst>
              <a:ext uri="{FF2B5EF4-FFF2-40B4-BE49-F238E27FC236}">
                <a16:creationId xmlns:a16="http://schemas.microsoft.com/office/drawing/2014/main" id="{955A20FC-C659-6799-A700-676B1D2A880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105" y="2198603"/>
            <a:ext cx="3179446" cy="16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2;p47">
            <a:extLst>
              <a:ext uri="{FF2B5EF4-FFF2-40B4-BE49-F238E27FC236}">
                <a16:creationId xmlns:a16="http://schemas.microsoft.com/office/drawing/2014/main" id="{E66A9515-D34B-F656-D7CE-054094019A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6277" y="2198603"/>
            <a:ext cx="3179446" cy="16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3;p47">
            <a:extLst>
              <a:ext uri="{FF2B5EF4-FFF2-40B4-BE49-F238E27FC236}">
                <a16:creationId xmlns:a16="http://schemas.microsoft.com/office/drawing/2014/main" id="{4267DAEF-1D4E-049B-3788-EE0E5DB917F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6277" y="4353879"/>
            <a:ext cx="3179446" cy="16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54;p47">
            <a:extLst>
              <a:ext uri="{FF2B5EF4-FFF2-40B4-BE49-F238E27FC236}">
                <a16:creationId xmlns:a16="http://schemas.microsoft.com/office/drawing/2014/main" id="{C7B39E1E-6581-378F-2484-9EE2A96937B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1449" y="2198603"/>
            <a:ext cx="3179446" cy="16677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55;p47">
            <a:extLst>
              <a:ext uri="{FF2B5EF4-FFF2-40B4-BE49-F238E27FC236}">
                <a16:creationId xmlns:a16="http://schemas.microsoft.com/office/drawing/2014/main" id="{77E64E03-3A0D-D52B-64BB-94CF41535CB2}"/>
              </a:ext>
            </a:extLst>
          </p:cNvPr>
          <p:cNvSpPr txBox="1"/>
          <p:nvPr/>
        </p:nvSpPr>
        <p:spPr>
          <a:xfrm>
            <a:off x="706499" y="3842721"/>
            <a:ext cx="17937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456;p47">
            <a:extLst>
              <a:ext uri="{FF2B5EF4-FFF2-40B4-BE49-F238E27FC236}">
                <a16:creationId xmlns:a16="http://schemas.microsoft.com/office/drawing/2014/main" id="{13D7CA52-91D2-F449-8832-4F50F0A4DB53}"/>
              </a:ext>
            </a:extLst>
          </p:cNvPr>
          <p:cNvSpPr txBox="1"/>
          <p:nvPr/>
        </p:nvSpPr>
        <p:spPr>
          <a:xfrm>
            <a:off x="962578" y="3951096"/>
            <a:ext cx="2056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ConvNeXt-B-224, no warm up</a:t>
            </a:r>
            <a:endParaRPr sz="1000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457;p47">
            <a:extLst>
              <a:ext uri="{FF2B5EF4-FFF2-40B4-BE49-F238E27FC236}">
                <a16:creationId xmlns:a16="http://schemas.microsoft.com/office/drawing/2014/main" id="{1EF8BB88-CF4C-B86A-6A0A-43F9B0074AA9}"/>
              </a:ext>
            </a:extLst>
          </p:cNvPr>
          <p:cNvSpPr txBox="1"/>
          <p:nvPr/>
        </p:nvSpPr>
        <p:spPr>
          <a:xfrm>
            <a:off x="916884" y="6147673"/>
            <a:ext cx="2141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ConvNeXt-B-224, warm up 1000</a:t>
            </a:r>
            <a:endParaRPr sz="1000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458;p47">
            <a:extLst>
              <a:ext uri="{FF2B5EF4-FFF2-40B4-BE49-F238E27FC236}">
                <a16:creationId xmlns:a16="http://schemas.microsoft.com/office/drawing/2014/main" id="{8A11FBF4-A4C7-77F9-D1D0-4FF58C5F2280}"/>
              </a:ext>
            </a:extLst>
          </p:cNvPr>
          <p:cNvSpPr txBox="1"/>
          <p:nvPr/>
        </p:nvSpPr>
        <p:spPr>
          <a:xfrm>
            <a:off x="5067750" y="3864471"/>
            <a:ext cx="2056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ConvNeXt-B-384, no warm up</a:t>
            </a:r>
            <a:endParaRPr sz="1000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459;p47">
            <a:extLst>
              <a:ext uri="{FF2B5EF4-FFF2-40B4-BE49-F238E27FC236}">
                <a16:creationId xmlns:a16="http://schemas.microsoft.com/office/drawing/2014/main" id="{4CFE285A-B079-9369-7AF0-ADD6D2351C43}"/>
              </a:ext>
            </a:extLst>
          </p:cNvPr>
          <p:cNvSpPr txBox="1"/>
          <p:nvPr/>
        </p:nvSpPr>
        <p:spPr>
          <a:xfrm>
            <a:off x="5067750" y="6147673"/>
            <a:ext cx="2056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ConvNeXt-B-384, warm up 10</a:t>
            </a:r>
            <a:endParaRPr sz="1000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460;p47">
            <a:extLst>
              <a:ext uri="{FF2B5EF4-FFF2-40B4-BE49-F238E27FC236}">
                <a16:creationId xmlns:a16="http://schemas.microsoft.com/office/drawing/2014/main" id="{1C3C59CC-BCBA-229B-827F-4E4BED2D3C2D}"/>
              </a:ext>
            </a:extLst>
          </p:cNvPr>
          <p:cNvSpPr txBox="1"/>
          <p:nvPr/>
        </p:nvSpPr>
        <p:spPr>
          <a:xfrm>
            <a:off x="9172922" y="3951096"/>
            <a:ext cx="2056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ConvNeXt-B-Clip, no warm up</a:t>
            </a:r>
            <a:endParaRPr sz="10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581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65;p48">
            <a:extLst>
              <a:ext uri="{FF2B5EF4-FFF2-40B4-BE49-F238E27FC236}">
                <a16:creationId xmlns:a16="http://schemas.microsoft.com/office/drawing/2014/main" id="{6B7DD53F-29A2-3B8D-4DD5-9C2895B8D5DB}"/>
              </a:ext>
            </a:extLst>
          </p:cNvPr>
          <p:cNvSpPr txBox="1">
            <a:spLocks/>
          </p:cNvSpPr>
          <p:nvPr/>
        </p:nvSpPr>
        <p:spPr>
          <a:xfrm>
            <a:off x="330951" y="1234296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Stabilize the training</a:t>
            </a:r>
          </a:p>
        </p:txBody>
      </p:sp>
      <p:sp>
        <p:nvSpPr>
          <p:cNvPr id="3" name="Google Shape;466;p48">
            <a:extLst>
              <a:ext uri="{FF2B5EF4-FFF2-40B4-BE49-F238E27FC236}">
                <a16:creationId xmlns:a16="http://schemas.microsoft.com/office/drawing/2014/main" id="{37B0FAF6-FA91-213F-5537-94087B0573CD}"/>
              </a:ext>
            </a:extLst>
          </p:cNvPr>
          <p:cNvSpPr txBox="1"/>
          <p:nvPr/>
        </p:nvSpPr>
        <p:spPr>
          <a:xfrm>
            <a:off x="330951" y="1789296"/>
            <a:ext cx="38670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 startAt="2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Adjust learning rate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467;p48">
            <a:extLst>
              <a:ext uri="{FF2B5EF4-FFF2-40B4-BE49-F238E27FC236}">
                <a16:creationId xmlns:a16="http://schemas.microsoft.com/office/drawing/2014/main" id="{A36CE02B-FB2E-167C-856A-5335450D8F9F}"/>
              </a:ext>
            </a:extLst>
          </p:cNvPr>
          <p:cNvSpPr txBox="1"/>
          <p:nvPr/>
        </p:nvSpPr>
        <p:spPr>
          <a:xfrm>
            <a:off x="727476" y="3852346"/>
            <a:ext cx="17937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D095AA-48F7-B4C6-9012-A699551D994F}"/>
              </a:ext>
            </a:extLst>
          </p:cNvPr>
          <p:cNvGrpSpPr/>
          <p:nvPr/>
        </p:nvGrpSpPr>
        <p:grpSpPr>
          <a:xfrm>
            <a:off x="589814" y="4275269"/>
            <a:ext cx="3182112" cy="1831189"/>
            <a:chOff x="589814" y="4334529"/>
            <a:chExt cx="3182112" cy="1831189"/>
          </a:xfrm>
        </p:grpSpPr>
        <p:sp>
          <p:nvSpPr>
            <p:cNvPr id="6" name="Google Shape;469;p48">
              <a:extLst>
                <a:ext uri="{FF2B5EF4-FFF2-40B4-BE49-F238E27FC236}">
                  <a16:creationId xmlns:a16="http://schemas.microsoft.com/office/drawing/2014/main" id="{D7A3ACC5-6AB9-7D83-6AFB-50C86F521C88}"/>
                </a:ext>
              </a:extLst>
            </p:cNvPr>
            <p:cNvSpPr txBox="1"/>
            <p:nvPr/>
          </p:nvSpPr>
          <p:spPr>
            <a:xfrm>
              <a:off x="589814" y="5775596"/>
              <a:ext cx="2675900" cy="390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ConvNeXt-B-224, warm up 10, lr 6e-3</a:t>
              </a:r>
              <a:endParaRPr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0" name="Google Shape;473;p48">
              <a:extLst>
                <a:ext uri="{FF2B5EF4-FFF2-40B4-BE49-F238E27FC236}">
                  <a16:creationId xmlns:a16="http://schemas.microsoft.com/office/drawing/2014/main" id="{05DD3A36-D4E5-86A2-765C-A35235678EF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9814" y="4334529"/>
              <a:ext cx="3182112" cy="14975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AAC85D-96C9-4886-3DAA-0D1AE82E1489}"/>
              </a:ext>
            </a:extLst>
          </p:cNvPr>
          <p:cNvGrpSpPr/>
          <p:nvPr/>
        </p:nvGrpSpPr>
        <p:grpSpPr>
          <a:xfrm>
            <a:off x="4147686" y="4236034"/>
            <a:ext cx="3182112" cy="1909659"/>
            <a:chOff x="4071484" y="4216009"/>
            <a:chExt cx="3182112" cy="1909659"/>
          </a:xfrm>
        </p:grpSpPr>
        <p:sp>
          <p:nvSpPr>
            <p:cNvPr id="8" name="Google Shape;471;p48">
              <a:extLst>
                <a:ext uri="{FF2B5EF4-FFF2-40B4-BE49-F238E27FC236}">
                  <a16:creationId xmlns:a16="http://schemas.microsoft.com/office/drawing/2014/main" id="{1D92E0CE-D774-EA05-D030-BF4DEE628DAA}"/>
                </a:ext>
              </a:extLst>
            </p:cNvPr>
            <p:cNvSpPr txBox="1"/>
            <p:nvPr/>
          </p:nvSpPr>
          <p:spPr>
            <a:xfrm>
              <a:off x="4071484" y="5851168"/>
              <a:ext cx="277551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ConvNeXt-B-384, warm up 10, lr 6e-3</a:t>
              </a:r>
              <a:endParaRPr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1" name="Google Shape;474;p48">
              <a:extLst>
                <a:ext uri="{FF2B5EF4-FFF2-40B4-BE49-F238E27FC236}">
                  <a16:creationId xmlns:a16="http://schemas.microsoft.com/office/drawing/2014/main" id="{5D86E65D-18E4-10E6-F8EB-88527A04501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71484" y="4216009"/>
              <a:ext cx="3182112" cy="1676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BDEEBE-2FEA-0547-7D78-0A1CC99D201C}"/>
              </a:ext>
            </a:extLst>
          </p:cNvPr>
          <p:cNvGrpSpPr/>
          <p:nvPr/>
        </p:nvGrpSpPr>
        <p:grpSpPr>
          <a:xfrm>
            <a:off x="534245" y="2211608"/>
            <a:ext cx="3246544" cy="1878650"/>
            <a:chOff x="534245" y="2240634"/>
            <a:chExt cx="3246544" cy="1878650"/>
          </a:xfrm>
        </p:grpSpPr>
        <p:sp>
          <p:nvSpPr>
            <p:cNvPr id="5" name="Google Shape;468;p48">
              <a:extLst>
                <a:ext uri="{FF2B5EF4-FFF2-40B4-BE49-F238E27FC236}">
                  <a16:creationId xmlns:a16="http://schemas.microsoft.com/office/drawing/2014/main" id="{89950BFF-DA86-A442-714B-C1FD79010D65}"/>
                </a:ext>
              </a:extLst>
            </p:cNvPr>
            <p:cNvSpPr txBox="1"/>
            <p:nvPr/>
          </p:nvSpPr>
          <p:spPr>
            <a:xfrm>
              <a:off x="534245" y="3882533"/>
              <a:ext cx="2430446" cy="236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ConvNeXt-B-224, warm up 10, lr 6e-5</a:t>
              </a:r>
              <a:endParaRPr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2" name="Google Shape;475;p48">
              <a:extLst>
                <a:ext uri="{FF2B5EF4-FFF2-40B4-BE49-F238E27FC236}">
                  <a16:creationId xmlns:a16="http://schemas.microsoft.com/office/drawing/2014/main" id="{687536E5-2962-CFC4-DC06-4F5475ADCC5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8677" y="2240634"/>
              <a:ext cx="3182112" cy="1676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8EA650-02AF-8C40-8C00-1D98C2E16596}"/>
              </a:ext>
            </a:extLst>
          </p:cNvPr>
          <p:cNvGrpSpPr/>
          <p:nvPr/>
        </p:nvGrpSpPr>
        <p:grpSpPr>
          <a:xfrm>
            <a:off x="4108502" y="2142926"/>
            <a:ext cx="3205531" cy="2016014"/>
            <a:chOff x="4048065" y="2085858"/>
            <a:chExt cx="3205531" cy="2016014"/>
          </a:xfrm>
        </p:grpSpPr>
        <p:sp>
          <p:nvSpPr>
            <p:cNvPr id="7" name="Google Shape;470;p48">
              <a:extLst>
                <a:ext uri="{FF2B5EF4-FFF2-40B4-BE49-F238E27FC236}">
                  <a16:creationId xmlns:a16="http://schemas.microsoft.com/office/drawing/2014/main" id="{40894206-C304-B6BC-0C18-D16AE192B3B7}"/>
                </a:ext>
              </a:extLst>
            </p:cNvPr>
            <p:cNvSpPr txBox="1"/>
            <p:nvPr/>
          </p:nvSpPr>
          <p:spPr>
            <a:xfrm>
              <a:off x="4048065" y="3774120"/>
              <a:ext cx="2650386" cy="32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ConvNeXt-B-384, warm up 10, lr 6e-5</a:t>
              </a:r>
              <a:endParaRPr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3" name="Google Shape;476;p48">
              <a:extLst>
                <a:ext uri="{FF2B5EF4-FFF2-40B4-BE49-F238E27FC236}">
                  <a16:creationId xmlns:a16="http://schemas.microsoft.com/office/drawing/2014/main" id="{529DF6D2-784F-746F-87DE-B2966B860EA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71484" y="2085858"/>
              <a:ext cx="3182112" cy="1676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5C7C09-480A-F075-894D-C0B4318C7E3B}"/>
              </a:ext>
            </a:extLst>
          </p:cNvPr>
          <p:cNvGrpSpPr/>
          <p:nvPr/>
        </p:nvGrpSpPr>
        <p:grpSpPr>
          <a:xfrm>
            <a:off x="7902699" y="2163246"/>
            <a:ext cx="3273465" cy="1975375"/>
            <a:chOff x="7902699" y="2240634"/>
            <a:chExt cx="3273465" cy="1975375"/>
          </a:xfrm>
        </p:grpSpPr>
        <p:sp>
          <p:nvSpPr>
            <p:cNvPr id="9" name="Google Shape;472;p48">
              <a:extLst>
                <a:ext uri="{FF2B5EF4-FFF2-40B4-BE49-F238E27FC236}">
                  <a16:creationId xmlns:a16="http://schemas.microsoft.com/office/drawing/2014/main" id="{4E1F9A17-A296-9769-1476-79A531F5E194}"/>
                </a:ext>
              </a:extLst>
            </p:cNvPr>
            <p:cNvSpPr txBox="1"/>
            <p:nvPr/>
          </p:nvSpPr>
          <p:spPr>
            <a:xfrm>
              <a:off x="7902699" y="3888257"/>
              <a:ext cx="2519198" cy="32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ConvNeXt-B-Clip, no warm up, lr 5e-6</a:t>
              </a:r>
              <a:endParaRPr sz="1000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Google Shape;477;p48">
              <a:extLst>
                <a:ext uri="{FF2B5EF4-FFF2-40B4-BE49-F238E27FC236}">
                  <a16:creationId xmlns:a16="http://schemas.microsoft.com/office/drawing/2014/main" id="{B84D4A53-14EC-1B2A-FD65-0C2ACFE3CC2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994052" y="2240634"/>
              <a:ext cx="3182112" cy="167643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585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oogle Shape;72;p14">
            <a:extLst>
              <a:ext uri="{FF2B5EF4-FFF2-40B4-BE49-F238E27FC236}">
                <a16:creationId xmlns:a16="http://schemas.microsoft.com/office/drawing/2014/main" id="{71F82FAD-ECF9-FC89-AC1A-185A3201A039}"/>
              </a:ext>
            </a:extLst>
          </p:cNvPr>
          <p:cNvSpPr txBox="1">
            <a:spLocks/>
          </p:cNvSpPr>
          <p:nvPr/>
        </p:nvSpPr>
        <p:spPr>
          <a:xfrm>
            <a:off x="777361" y="1407551"/>
            <a:ext cx="10637278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990"/>
            </a:pPr>
            <a:r>
              <a:rPr lang="en-US" sz="3200" dirty="0"/>
              <a:t>CXR-LT: Multi-Label Long-Tailed Classification on Chest X-Rays</a:t>
            </a:r>
          </a:p>
        </p:txBody>
      </p:sp>
      <p:sp>
        <p:nvSpPr>
          <p:cNvPr id="14" name="Google Shape;73;p14">
            <a:extLst>
              <a:ext uri="{FF2B5EF4-FFF2-40B4-BE49-F238E27FC236}">
                <a16:creationId xmlns:a16="http://schemas.microsoft.com/office/drawing/2014/main" id="{86B5E8CB-B049-A995-3441-26795741BBF4}"/>
              </a:ext>
            </a:extLst>
          </p:cNvPr>
          <p:cNvSpPr txBox="1"/>
          <p:nvPr/>
        </p:nvSpPr>
        <p:spPr>
          <a:xfrm>
            <a:off x="4810050" y="2235786"/>
            <a:ext cx="2571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MIMIC-CXR-JPG-2.0.0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933372-0933-4C3C-9C72-BF20CF5DA1AF}"/>
              </a:ext>
            </a:extLst>
          </p:cNvPr>
          <p:cNvGrpSpPr/>
          <p:nvPr/>
        </p:nvGrpSpPr>
        <p:grpSpPr>
          <a:xfrm>
            <a:off x="889909" y="2744220"/>
            <a:ext cx="10412182" cy="2167747"/>
            <a:chOff x="304800" y="2490215"/>
            <a:chExt cx="10412182" cy="21677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FBD2E0A-7B9F-29F4-86D6-D064AE9A697C}"/>
                </a:ext>
              </a:extLst>
            </p:cNvPr>
            <p:cNvGrpSpPr/>
            <p:nvPr/>
          </p:nvGrpSpPr>
          <p:grpSpPr>
            <a:xfrm>
              <a:off x="304800" y="2507815"/>
              <a:ext cx="2116667" cy="2150147"/>
              <a:chOff x="304800" y="2507815"/>
              <a:chExt cx="2116667" cy="2150147"/>
            </a:xfrm>
          </p:grpSpPr>
          <p:pic>
            <p:nvPicPr>
              <p:cNvPr id="16" name="Google Shape;75;p14">
                <a:extLst>
                  <a:ext uri="{FF2B5EF4-FFF2-40B4-BE49-F238E27FC236}">
                    <a16:creationId xmlns:a16="http://schemas.microsoft.com/office/drawing/2014/main" id="{E95C7112-49BE-6993-A641-1CA3D81E23FA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rcRect l="6520" t="5690" r="6075" b="19336"/>
              <a:stretch/>
            </p:blipFill>
            <p:spPr>
              <a:xfrm>
                <a:off x="469053" y="2507815"/>
                <a:ext cx="1788160" cy="1842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51C64-7598-3F17-6A40-87926EF222A8}"/>
                  </a:ext>
                </a:extLst>
              </p:cNvPr>
              <p:cNvSpPr txBox="1"/>
              <p:nvPr/>
            </p:nvSpPr>
            <p:spPr>
              <a:xfrm>
                <a:off x="304800" y="4350185"/>
                <a:ext cx="21166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 err="1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Postero</a:t>
                </a:r>
                <a:r>
                  <a:rPr lang="en-US" b="0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-anterior : 64470</a:t>
                </a:r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329E38-4B47-3389-A034-205761F45D7F}"/>
                </a:ext>
              </a:extLst>
            </p:cNvPr>
            <p:cNvGrpSpPr/>
            <p:nvPr/>
          </p:nvGrpSpPr>
          <p:grpSpPr>
            <a:xfrm>
              <a:off x="3197557" y="2507815"/>
              <a:ext cx="2282506" cy="2132549"/>
              <a:chOff x="2604826" y="2507815"/>
              <a:chExt cx="2282506" cy="2132549"/>
            </a:xfrm>
          </p:grpSpPr>
          <p:pic>
            <p:nvPicPr>
              <p:cNvPr id="22" name="Picture 21" descr="A close-up of a person's chest&#10;&#10;Description automatically generated">
                <a:extLst>
                  <a:ext uri="{FF2B5EF4-FFF2-40B4-BE49-F238E27FC236}">
                    <a16:creationId xmlns:a16="http://schemas.microsoft.com/office/drawing/2014/main" id="{46804E0E-9120-C95D-C685-6586D63C9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4894" y="2507815"/>
                <a:ext cx="1842370" cy="184237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103BAC-8783-37ED-093B-7D66F458F9BE}"/>
                  </a:ext>
                </a:extLst>
              </p:cNvPr>
              <p:cNvSpPr txBox="1"/>
              <p:nvPr/>
            </p:nvSpPr>
            <p:spPr>
              <a:xfrm>
                <a:off x="2604826" y="4332587"/>
                <a:ext cx="22825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Anterior-</a:t>
                </a:r>
                <a:r>
                  <a:rPr lang="en-US" b="0" i="0" dirty="0" err="1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postero</a:t>
                </a:r>
                <a:r>
                  <a:rPr lang="en-US" b="0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 : 100024</a:t>
                </a:r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69B99C-9398-C14B-65D6-3FEFA84509FA}"/>
                </a:ext>
              </a:extLst>
            </p:cNvPr>
            <p:cNvGrpSpPr/>
            <p:nvPr/>
          </p:nvGrpSpPr>
          <p:grpSpPr>
            <a:xfrm>
              <a:off x="6256153" y="2490217"/>
              <a:ext cx="4301575" cy="2151941"/>
              <a:chOff x="4917265" y="2490217"/>
              <a:chExt cx="4301575" cy="2151941"/>
            </a:xfrm>
          </p:grpSpPr>
          <p:pic>
            <p:nvPicPr>
              <p:cNvPr id="25" name="Picture 24" descr="X-ray of a person's chest&#10;&#10;Description automatically generated">
                <a:extLst>
                  <a:ext uri="{FF2B5EF4-FFF2-40B4-BE49-F238E27FC236}">
                    <a16:creationId xmlns:a16="http://schemas.microsoft.com/office/drawing/2014/main" id="{4B80A762-E9D7-96F9-72CC-BFAFEEB96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7265" y="2490217"/>
                <a:ext cx="1842370" cy="184237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5B1AB0-7EA1-D3F8-D5DE-2ED8BAC2D692}"/>
                  </a:ext>
                </a:extLst>
              </p:cNvPr>
              <p:cNvSpPr txBox="1"/>
              <p:nvPr/>
            </p:nvSpPr>
            <p:spPr>
              <a:xfrm>
                <a:off x="7763557" y="4327018"/>
                <a:ext cx="1455283" cy="31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Lateral : 57546</a:t>
                </a:r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AC61E6-0101-8BB0-9EEC-91A8DFF34B61}"/>
                </a:ext>
              </a:extLst>
            </p:cNvPr>
            <p:cNvGrpSpPr/>
            <p:nvPr/>
          </p:nvGrpSpPr>
          <p:grpSpPr>
            <a:xfrm>
              <a:off x="6256153" y="2490215"/>
              <a:ext cx="4460829" cy="2154043"/>
              <a:chOff x="4474096" y="2490216"/>
              <a:chExt cx="4460829" cy="2154043"/>
            </a:xfrm>
          </p:grpSpPr>
          <p:pic>
            <p:nvPicPr>
              <p:cNvPr id="17" name="Google Shape;76;p14">
                <a:extLst>
                  <a:ext uri="{FF2B5EF4-FFF2-40B4-BE49-F238E27FC236}">
                    <a16:creationId xmlns:a16="http://schemas.microsoft.com/office/drawing/2014/main" id="{CFE56BC3-A227-B465-D062-82A32AC34E1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rcRect l="9303" r="7017" b="15060"/>
              <a:stretch/>
            </p:blipFill>
            <p:spPr>
              <a:xfrm>
                <a:off x="7092556" y="2490216"/>
                <a:ext cx="1842369" cy="18423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26DFB6-9D64-7D05-908E-6EBA04804091}"/>
                  </a:ext>
                </a:extLst>
              </p:cNvPr>
              <p:cNvSpPr txBox="1"/>
              <p:nvPr/>
            </p:nvSpPr>
            <p:spPr>
              <a:xfrm>
                <a:off x="4474096" y="4329119"/>
                <a:ext cx="1842369" cy="31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12121"/>
                    </a:solidFill>
                    <a:effectLst/>
                    <a:latin typeface="Roboto" panose="02000000000000000000" pitchFamily="2" charset="0"/>
                  </a:rPr>
                  <a:t>Left-lateral : 24080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24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oogle Shape;72;p14">
            <a:extLst>
              <a:ext uri="{FF2B5EF4-FFF2-40B4-BE49-F238E27FC236}">
                <a16:creationId xmlns:a16="http://schemas.microsoft.com/office/drawing/2014/main" id="{71F82FAD-ECF9-FC89-AC1A-185A3201A039}"/>
              </a:ext>
            </a:extLst>
          </p:cNvPr>
          <p:cNvSpPr txBox="1">
            <a:spLocks/>
          </p:cNvSpPr>
          <p:nvPr/>
        </p:nvSpPr>
        <p:spPr>
          <a:xfrm>
            <a:off x="762923" y="1407551"/>
            <a:ext cx="10666154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990"/>
            </a:pPr>
            <a:r>
              <a:rPr lang="en-US" sz="3200" dirty="0"/>
              <a:t>CXR-LT: Multi-Label Long-Tailed Classification on Chest X-Rays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7CEDF1-3886-DFC3-DA48-E312EF2CDAB6}"/>
              </a:ext>
            </a:extLst>
          </p:cNvPr>
          <p:cNvGrpSpPr/>
          <p:nvPr/>
        </p:nvGrpSpPr>
        <p:grpSpPr>
          <a:xfrm>
            <a:off x="1584847" y="2308598"/>
            <a:ext cx="9022307" cy="3254002"/>
            <a:chOff x="1227667" y="2308598"/>
            <a:chExt cx="9022307" cy="3254002"/>
          </a:xfrm>
        </p:grpSpPr>
        <p:pic>
          <p:nvPicPr>
            <p:cNvPr id="2" name="Google Shape;84;p15">
              <a:extLst>
                <a:ext uri="{FF2B5EF4-FFF2-40B4-BE49-F238E27FC236}">
                  <a16:creationId xmlns:a16="http://schemas.microsoft.com/office/drawing/2014/main" id="{65B9B590-2064-52AB-48D7-CC418BC17E2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7667" y="2308598"/>
              <a:ext cx="9022307" cy="251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742300-57F4-24E4-0F9E-398E3B64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0" y="4623091"/>
              <a:ext cx="8644468" cy="93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45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6204CBD9-8A5C-1B70-7EF4-0F323EA8B864}"/>
              </a:ext>
            </a:extLst>
          </p:cNvPr>
          <p:cNvSpPr txBox="1">
            <a:spLocks/>
          </p:cNvSpPr>
          <p:nvPr/>
        </p:nvSpPr>
        <p:spPr>
          <a:xfrm>
            <a:off x="506077" y="1357198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300" dirty="0"/>
              <a:t>Tasks</a:t>
            </a:r>
            <a:endParaRPr lang="en-US" sz="2800" dirty="0"/>
          </a:p>
        </p:txBody>
      </p:sp>
      <p:sp>
        <p:nvSpPr>
          <p:cNvPr id="10" name="Google Shape;90;p16">
            <a:extLst>
              <a:ext uri="{FF2B5EF4-FFF2-40B4-BE49-F238E27FC236}">
                <a16:creationId xmlns:a16="http://schemas.microsoft.com/office/drawing/2014/main" id="{63984939-55EF-7CCA-8CC4-2A8AAA112ACE}"/>
              </a:ext>
            </a:extLst>
          </p:cNvPr>
          <p:cNvSpPr txBox="1">
            <a:spLocks/>
          </p:cNvSpPr>
          <p:nvPr/>
        </p:nvSpPr>
        <p:spPr>
          <a:xfrm>
            <a:off x="379077" y="2373231"/>
            <a:ext cx="106611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algn="l"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Multi-label thorax disease classification (train/test on 40 classes) (rank 1)</a:t>
            </a:r>
            <a:r>
              <a:rPr lang="en-US" b="0" i="0" dirty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 🥇</a:t>
            </a:r>
            <a:endParaRPr lang="en-US" dirty="0">
              <a:solidFill>
                <a:srgbClr val="FF0000"/>
              </a:solidFill>
            </a:endParaRPr>
          </a:p>
          <a:p>
            <a:pPr indent="-342900" algn="l"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Multi-label thorax disease classification (train on 40 classes, test on 26 classes) (rank 2)</a:t>
            </a:r>
          </a:p>
          <a:p>
            <a:pPr indent="-342900" algn="l"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dirty="0"/>
              <a:t>Multi-label, zero-shot thorax disease classification (train on 40 classes, test on 5 classes)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80C-3C04-9143-0924-01E6A6DB2CF7}"/>
              </a:ext>
            </a:extLst>
          </p:cNvPr>
          <p:cNvSpPr txBox="1"/>
          <p:nvPr/>
        </p:nvSpPr>
        <p:spPr>
          <a:xfrm>
            <a:off x="1757363" y="3046075"/>
            <a:ext cx="494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🥈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399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;p17">
            <a:extLst>
              <a:ext uri="{FF2B5EF4-FFF2-40B4-BE49-F238E27FC236}">
                <a16:creationId xmlns:a16="http://schemas.microsoft.com/office/drawing/2014/main" id="{0B3B7395-DFC2-C772-5ADD-C5F1C0ED7E88}"/>
              </a:ext>
            </a:extLst>
          </p:cNvPr>
          <p:cNvSpPr txBox="1">
            <a:spLocks/>
          </p:cNvSpPr>
          <p:nvPr/>
        </p:nvSpPr>
        <p:spPr>
          <a:xfrm>
            <a:off x="510621" y="129668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Challenges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A844A37F-B1E9-4B62-4D14-AB4436173A0A}"/>
              </a:ext>
            </a:extLst>
          </p:cNvPr>
          <p:cNvSpPr txBox="1">
            <a:spLocks/>
          </p:cNvSpPr>
          <p:nvPr/>
        </p:nvSpPr>
        <p:spPr>
          <a:xfrm>
            <a:off x="422991" y="2151849"/>
            <a:ext cx="10757353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457200" algn="l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Label co-occurrence</a:t>
            </a:r>
          </a:p>
          <a:p>
            <a:pPr marL="114300" indent="0" algn="l">
              <a:spcBef>
                <a:spcPts val="0"/>
              </a:spcBef>
              <a:buSzPts val="1800"/>
            </a:pPr>
            <a:r>
              <a:rPr lang="en-US" dirty="0"/>
              <a:t>       ⇒ The tail disease often co-exist with head diseases which makes the learning the individualized signatures of the tail cases challenging</a:t>
            </a:r>
          </a:p>
          <a:p>
            <a:pPr marL="571500" indent="-457200" algn="l">
              <a:spcBef>
                <a:spcPts val="1200"/>
              </a:spcBef>
              <a:buSzPts val="1800"/>
              <a:buFont typeface="+mj-lt"/>
              <a:buAutoNum type="arabicPeriod" startAt="2"/>
            </a:pPr>
            <a:r>
              <a:rPr lang="en-US" dirty="0"/>
              <a:t>Imbalanced data distribution </a:t>
            </a:r>
          </a:p>
          <a:p>
            <a:pPr indent="0" algn="l">
              <a:spcBef>
                <a:spcPts val="1200"/>
              </a:spcBef>
            </a:pPr>
            <a:r>
              <a:rPr lang="en-US" dirty="0"/>
              <a:t>  ⇒ Inter-class: caused by long-tail data distribution</a:t>
            </a:r>
          </a:p>
          <a:p>
            <a:pPr indent="0" algn="l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  ⇒ Intra-class: negative classes dominate the multi-label classification, model is penalized heavily for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68687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D244-6631-E586-DCB8-6938845F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4" y="390240"/>
            <a:ext cx="314324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CheXFusion+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C06FF6-BD7E-2789-F54F-D2C9F20B707C}"/>
              </a:ext>
            </a:extLst>
          </p:cNvPr>
          <p:cNvGrpSpPr/>
          <p:nvPr/>
        </p:nvGrpSpPr>
        <p:grpSpPr>
          <a:xfrm>
            <a:off x="1342705" y="1643744"/>
            <a:ext cx="9506591" cy="4758699"/>
            <a:chOff x="1128752" y="1643744"/>
            <a:chExt cx="9506591" cy="4758699"/>
          </a:xfrm>
        </p:grpSpPr>
        <p:sp>
          <p:nvSpPr>
            <p:cNvPr id="4" name="Google Shape;104;p18">
              <a:extLst>
                <a:ext uri="{FF2B5EF4-FFF2-40B4-BE49-F238E27FC236}">
                  <a16:creationId xmlns:a16="http://schemas.microsoft.com/office/drawing/2014/main" id="{85861259-9630-921D-3E25-25745D690322}"/>
                </a:ext>
              </a:extLst>
            </p:cNvPr>
            <p:cNvSpPr/>
            <p:nvPr/>
          </p:nvSpPr>
          <p:spPr>
            <a:xfrm rot="5400000">
              <a:off x="8313219" y="2179910"/>
              <a:ext cx="1047300" cy="644400"/>
            </a:xfrm>
            <a:prstGeom prst="trapezoid">
              <a:avLst>
                <a:gd name="adj" fmla="val 25000"/>
              </a:avLst>
            </a:prstGeom>
            <a:solidFill>
              <a:srgbClr val="9FC5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4;p18">
              <a:extLst>
                <a:ext uri="{FF2B5EF4-FFF2-40B4-BE49-F238E27FC236}">
                  <a16:creationId xmlns:a16="http://schemas.microsoft.com/office/drawing/2014/main" id="{FDC501C0-286C-4FE6-87DA-76CD7B3E4C2A}"/>
                </a:ext>
              </a:extLst>
            </p:cNvPr>
            <p:cNvSpPr/>
            <p:nvPr/>
          </p:nvSpPr>
          <p:spPr>
            <a:xfrm rot="5400000">
              <a:off x="8313219" y="3680648"/>
              <a:ext cx="1047300" cy="644400"/>
            </a:xfrm>
            <a:prstGeom prst="trapezoid">
              <a:avLst>
                <a:gd name="adj" fmla="val 25000"/>
              </a:avLst>
            </a:prstGeom>
            <a:solidFill>
              <a:srgbClr val="9FC5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;p18">
              <a:extLst>
                <a:ext uri="{FF2B5EF4-FFF2-40B4-BE49-F238E27FC236}">
                  <a16:creationId xmlns:a16="http://schemas.microsoft.com/office/drawing/2014/main" id="{9B636C03-5213-AE34-7544-64DD102B2657}"/>
                </a:ext>
              </a:extLst>
            </p:cNvPr>
            <p:cNvSpPr/>
            <p:nvPr/>
          </p:nvSpPr>
          <p:spPr>
            <a:xfrm rot="5400000">
              <a:off x="8313219" y="5181387"/>
              <a:ext cx="1047300" cy="644400"/>
            </a:xfrm>
            <a:prstGeom prst="trapezoid">
              <a:avLst>
                <a:gd name="adj" fmla="val 25000"/>
              </a:avLst>
            </a:prstGeom>
            <a:solidFill>
              <a:srgbClr val="9FC5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oogle Shape;103;p18">
              <a:extLst>
                <a:ext uri="{FF2B5EF4-FFF2-40B4-BE49-F238E27FC236}">
                  <a16:creationId xmlns:a16="http://schemas.microsoft.com/office/drawing/2014/main" id="{F16646FA-B0B0-1010-CDC8-F5DCBBC40A0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rcRect l="5358" t="4969" r="3744" b="14486"/>
            <a:stretch/>
          </p:blipFill>
          <p:spPr>
            <a:xfrm>
              <a:off x="5085768" y="4937113"/>
              <a:ext cx="785911" cy="785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raphic 11" descr="Database outline">
              <a:extLst>
                <a:ext uri="{FF2B5EF4-FFF2-40B4-BE49-F238E27FC236}">
                  <a16:creationId xmlns:a16="http://schemas.microsoft.com/office/drawing/2014/main" id="{CF84E4F9-FF0D-BC4A-ACBF-A91F08D5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02370" y="4603825"/>
              <a:ext cx="2095563" cy="15913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D950F4-E672-478F-7C75-A75EE69E4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3051" y="2196924"/>
              <a:ext cx="2472780" cy="172828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28298E-8A95-2828-E18E-808622D00282}"/>
                </a:ext>
              </a:extLst>
            </p:cNvPr>
            <p:cNvSpPr txBox="1"/>
            <p:nvPr/>
          </p:nvSpPr>
          <p:spPr>
            <a:xfrm>
              <a:off x="1128752" y="3381319"/>
              <a:ext cx="13214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Round(ed) Atelectasis, Pneumothorax, Pneumonia, Pleural Effusion, Lung Opacity, and Atelectasis</a:t>
              </a: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7F01383-AB33-F269-8B40-4018F9578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768" y="2272916"/>
              <a:ext cx="788151" cy="78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5D7F2AC1-9CD7-D873-11AB-8C51FF2ED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008" y="3205523"/>
              <a:ext cx="785911" cy="785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30F360A5-7AA1-7582-AE3E-FADA7C385D59}"/>
                </a:ext>
              </a:extLst>
            </p:cNvPr>
            <p:cNvSpPr/>
            <p:nvPr/>
          </p:nvSpPr>
          <p:spPr>
            <a:xfrm>
              <a:off x="4865831" y="2502110"/>
              <a:ext cx="219937" cy="930367"/>
            </a:xfrm>
            <a:prstGeom prst="leftBrace">
              <a:avLst>
                <a:gd name="adj1" fmla="val 8333"/>
                <a:gd name="adj2" fmla="val 25253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BA4640-2B21-F4BB-0921-076056D05108}"/>
                </a:ext>
              </a:extLst>
            </p:cNvPr>
            <p:cNvSpPr txBox="1"/>
            <p:nvPr/>
          </p:nvSpPr>
          <p:spPr>
            <a:xfrm>
              <a:off x="2450200" y="1787862"/>
              <a:ext cx="7475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Random Gaussian Noise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FF938-8E16-48D7-6CAE-32E5CC70692A}"/>
                </a:ext>
              </a:extLst>
            </p:cNvPr>
            <p:cNvSpPr txBox="1"/>
            <p:nvPr/>
          </p:nvSpPr>
          <p:spPr>
            <a:xfrm>
              <a:off x="3419945" y="1807153"/>
              <a:ext cx="81641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Conditional Denoising U-Net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320F8B-6DFE-155C-7E4A-F755FD438A05}"/>
                </a:ext>
              </a:extLst>
            </p:cNvPr>
            <p:cNvSpPr txBox="1"/>
            <p:nvPr/>
          </p:nvSpPr>
          <p:spPr>
            <a:xfrm>
              <a:off x="4307568" y="1719934"/>
              <a:ext cx="64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VAE Decoder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7F47C8-368F-F148-F5C9-D17B5E314A22}"/>
                </a:ext>
              </a:extLst>
            </p:cNvPr>
            <p:cNvSpPr txBox="1"/>
            <p:nvPr/>
          </p:nvSpPr>
          <p:spPr>
            <a:xfrm>
              <a:off x="1270581" y="2873488"/>
              <a:ext cx="74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Input: Prompts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3B4074-DDE3-DADE-2CEE-9CD11254953D}"/>
                </a:ext>
              </a:extLst>
            </p:cNvPr>
            <p:cNvSpPr txBox="1"/>
            <p:nvPr/>
          </p:nvSpPr>
          <p:spPr>
            <a:xfrm>
              <a:off x="2422504" y="3919057"/>
              <a:ext cx="862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Text Encoder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58FAB1-45BE-95F2-583E-FE1258E14B3E}"/>
                </a:ext>
              </a:extLst>
            </p:cNvPr>
            <p:cNvSpPr txBox="1"/>
            <p:nvPr/>
          </p:nvSpPr>
          <p:spPr>
            <a:xfrm>
              <a:off x="4099250" y="3902735"/>
              <a:ext cx="862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RoentGen</a:t>
              </a:r>
              <a:endParaRPr lang="en-US" sz="90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FF665FD-A7B1-7EE4-D917-4D2672C67BC4}"/>
                </a:ext>
              </a:extLst>
            </p:cNvPr>
            <p:cNvSpPr/>
            <p:nvPr/>
          </p:nvSpPr>
          <p:spPr>
            <a:xfrm>
              <a:off x="2293257" y="1643744"/>
              <a:ext cx="2616680" cy="2603500"/>
            </a:xfrm>
            <a:prstGeom prst="roundRect">
              <a:avLst/>
            </a:prstGeom>
            <a:noFill/>
            <a:ln w="1270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Curved Left 28">
              <a:extLst>
                <a:ext uri="{FF2B5EF4-FFF2-40B4-BE49-F238E27FC236}">
                  <a16:creationId xmlns:a16="http://schemas.microsoft.com/office/drawing/2014/main" id="{7EE40C3F-9F3D-8790-4AD8-E46E726C11F6}"/>
                </a:ext>
              </a:extLst>
            </p:cNvPr>
            <p:cNvSpPr/>
            <p:nvPr/>
          </p:nvSpPr>
          <p:spPr>
            <a:xfrm rot="16200000">
              <a:off x="4379129" y="3531895"/>
              <a:ext cx="490857" cy="2284304"/>
            </a:xfrm>
            <a:prstGeom prst="curvedLeftArrow">
              <a:avLst>
                <a:gd name="adj1" fmla="val 48976"/>
                <a:gd name="adj2" fmla="val 113398"/>
                <a:gd name="adj3" fmla="val 2500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Plus Sign 33">
              <a:extLst>
                <a:ext uri="{FF2B5EF4-FFF2-40B4-BE49-F238E27FC236}">
                  <a16:creationId xmlns:a16="http://schemas.microsoft.com/office/drawing/2014/main" id="{1575F32E-6AFD-5709-0D25-FA515E716B8F}"/>
                </a:ext>
              </a:extLst>
            </p:cNvPr>
            <p:cNvSpPr/>
            <p:nvPr/>
          </p:nvSpPr>
          <p:spPr>
            <a:xfrm>
              <a:off x="5215711" y="4149889"/>
              <a:ext cx="492200" cy="46113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58EFC55-DB44-ECB7-8329-ED5EA6ED1886}"/>
                </a:ext>
              </a:extLst>
            </p:cNvPr>
            <p:cNvSpPr/>
            <p:nvPr/>
          </p:nvSpPr>
          <p:spPr>
            <a:xfrm>
              <a:off x="5917444" y="4204307"/>
              <a:ext cx="648864" cy="3637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FAC2268-FEF4-C776-0069-407E4EB78D85}"/>
                </a:ext>
              </a:extLst>
            </p:cNvPr>
            <p:cNvGrpSpPr/>
            <p:nvPr/>
          </p:nvGrpSpPr>
          <p:grpSpPr>
            <a:xfrm>
              <a:off x="6806251" y="2921681"/>
              <a:ext cx="802114" cy="2660305"/>
              <a:chOff x="6163994" y="2725738"/>
              <a:chExt cx="802114" cy="2660305"/>
            </a:xfrm>
          </p:grpSpPr>
          <p:pic>
            <p:nvPicPr>
              <p:cNvPr id="36" name="Google Shape;103;p18">
                <a:extLst>
                  <a:ext uri="{FF2B5EF4-FFF2-40B4-BE49-F238E27FC236}">
                    <a16:creationId xmlns:a16="http://schemas.microsoft.com/office/drawing/2014/main" id="{384A80F1-11C5-B682-3B40-088A586F58B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rcRect l="5358" t="4969" r="3744" b="14486"/>
              <a:stretch/>
            </p:blipFill>
            <p:spPr>
              <a:xfrm>
                <a:off x="6180197" y="4600133"/>
                <a:ext cx="785911" cy="7859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F7F0138A-156F-518E-FCFF-C9D6517BC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994" y="2725738"/>
                <a:ext cx="788151" cy="788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6">
                <a:extLst>
                  <a:ext uri="{FF2B5EF4-FFF2-40B4-BE49-F238E27FC236}">
                    <a16:creationId xmlns:a16="http://schemas.microsoft.com/office/drawing/2014/main" id="{88316145-C96D-5DDE-BB89-A92B218C9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6234" y="3664056"/>
                <a:ext cx="785911" cy="785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8B7506-5B80-75A9-B7C6-1B269D2C7A0C}"/>
                </a:ext>
              </a:extLst>
            </p:cNvPr>
            <p:cNvSpPr txBox="1"/>
            <p:nvPr/>
          </p:nvSpPr>
          <p:spPr>
            <a:xfrm>
              <a:off x="3118852" y="6171611"/>
              <a:ext cx="862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MIMIC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2AFF9A3-3C25-180F-AAA6-1DC35591FF0F}"/>
                </a:ext>
              </a:extLst>
            </p:cNvPr>
            <p:cNvSpPr/>
            <p:nvPr/>
          </p:nvSpPr>
          <p:spPr>
            <a:xfrm>
              <a:off x="9862457" y="3709832"/>
              <a:ext cx="772886" cy="7187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C4D1287-0D37-EFCE-B824-960B8F861463}"/>
                    </a:ext>
                  </a:extLst>
                </p:cNvPr>
                <p:cNvSpPr txBox="1"/>
                <p:nvPr/>
              </p:nvSpPr>
              <p:spPr>
                <a:xfrm>
                  <a:off x="10038288" y="3820500"/>
                  <a:ext cx="42122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C4D1287-0D37-EFCE-B824-960B8F861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8288" y="3820500"/>
                  <a:ext cx="421224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379529EF-EB9F-F6A3-4D82-483C5E33C36E}"/>
                </a:ext>
              </a:extLst>
            </p:cNvPr>
            <p:cNvSpPr/>
            <p:nvPr/>
          </p:nvSpPr>
          <p:spPr>
            <a:xfrm>
              <a:off x="7868029" y="2502110"/>
              <a:ext cx="644400" cy="2995176"/>
            </a:xfrm>
            <a:prstGeom prst="leftBrace">
              <a:avLst>
                <a:gd name="adj1" fmla="val 10022"/>
                <a:gd name="adj2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95D1245-8DFB-EC0C-2A61-31500572FEA4}"/>
                </a:ext>
              </a:extLst>
            </p:cNvPr>
            <p:cNvSpPr/>
            <p:nvPr/>
          </p:nvSpPr>
          <p:spPr>
            <a:xfrm>
              <a:off x="6705600" y="2727847"/>
              <a:ext cx="1020918" cy="2995176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EE9DCCA-4797-2B56-947C-2A3380AFF863}"/>
                </a:ext>
              </a:extLst>
            </p:cNvPr>
            <p:cNvCxnSpPr>
              <a:cxnSpLocks/>
              <a:stCxn id="3" idx="1"/>
              <a:endCxn id="5" idx="2"/>
            </p:cNvCxnSpPr>
            <p:nvPr/>
          </p:nvCxnSpPr>
          <p:spPr>
            <a:xfrm>
              <a:off x="7868029" y="3999698"/>
              <a:ext cx="646640" cy="3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CB9816-DDF8-F6E2-3804-E60986D01126}"/>
                </a:ext>
              </a:extLst>
            </p:cNvPr>
            <p:cNvSpPr txBox="1"/>
            <p:nvPr/>
          </p:nvSpPr>
          <p:spPr>
            <a:xfrm>
              <a:off x="8438228" y="2314984"/>
              <a:ext cx="78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ConvNeXt-Small-224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FF349C-8A03-96C0-A931-DB6D935CFA5B}"/>
                </a:ext>
              </a:extLst>
            </p:cNvPr>
            <p:cNvSpPr txBox="1"/>
            <p:nvPr/>
          </p:nvSpPr>
          <p:spPr>
            <a:xfrm>
              <a:off x="8438228" y="3832241"/>
              <a:ext cx="78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ConvNeXt-Base-224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C2E94-8F01-C101-B0D1-AA51D3D52483}"/>
                </a:ext>
              </a:extLst>
            </p:cNvPr>
            <p:cNvSpPr txBox="1"/>
            <p:nvPr/>
          </p:nvSpPr>
          <p:spPr>
            <a:xfrm>
              <a:off x="8438228" y="5319420"/>
              <a:ext cx="78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ConvNeXt-Small-384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16E2DCFA-646A-CB1B-474E-716DC622BAF7}"/>
                </a:ext>
              </a:extLst>
            </p:cNvPr>
            <p:cNvSpPr/>
            <p:nvPr/>
          </p:nvSpPr>
          <p:spPr>
            <a:xfrm flipH="1">
              <a:off x="9188563" y="2508910"/>
              <a:ext cx="644400" cy="2995176"/>
            </a:xfrm>
            <a:prstGeom prst="leftBrace">
              <a:avLst>
                <a:gd name="adj1" fmla="val 10022"/>
                <a:gd name="adj2" fmla="val 50000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D58F42-9944-7760-927B-D2B2AE78BE56}"/>
                </a:ext>
              </a:extLst>
            </p:cNvPr>
            <p:cNvCxnSpPr>
              <a:stCxn id="14" idx="3"/>
              <a:endCxn id="17" idx="1"/>
            </p:cNvCxnSpPr>
            <p:nvPr/>
          </p:nvCxnSpPr>
          <p:spPr>
            <a:xfrm flipV="1">
              <a:off x="9226379" y="4006498"/>
              <a:ext cx="606584" cy="1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54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8">
            <a:extLst>
              <a:ext uri="{FF2B5EF4-FFF2-40B4-BE49-F238E27FC236}">
                <a16:creationId xmlns:a16="http://schemas.microsoft.com/office/drawing/2014/main" id="{C762EC56-A08F-D5B1-E19D-B6F0939CBFF6}"/>
              </a:ext>
            </a:extLst>
          </p:cNvPr>
          <p:cNvSpPr txBox="1">
            <a:spLocks/>
          </p:cNvSpPr>
          <p:nvPr/>
        </p:nvSpPr>
        <p:spPr>
          <a:xfrm>
            <a:off x="442815" y="139194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CheXFusion</a:t>
            </a:r>
          </a:p>
        </p:txBody>
      </p:sp>
      <p:sp>
        <p:nvSpPr>
          <p:cNvPr id="33" name="Google Shape;133;p18">
            <a:extLst>
              <a:ext uri="{FF2B5EF4-FFF2-40B4-BE49-F238E27FC236}">
                <a16:creationId xmlns:a16="http://schemas.microsoft.com/office/drawing/2014/main" id="{E91E4F1F-547D-DC16-21D3-640A0DDA1D97}"/>
              </a:ext>
            </a:extLst>
          </p:cNvPr>
          <p:cNvSpPr txBox="1"/>
          <p:nvPr/>
        </p:nvSpPr>
        <p:spPr>
          <a:xfrm>
            <a:off x="513315" y="2704577"/>
            <a:ext cx="1049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34;p18">
            <a:extLst>
              <a:ext uri="{FF2B5EF4-FFF2-40B4-BE49-F238E27FC236}">
                <a16:creationId xmlns:a16="http://schemas.microsoft.com/office/drawing/2014/main" id="{4854431B-81BE-7FC0-F25E-1AA1C118F124}"/>
              </a:ext>
            </a:extLst>
          </p:cNvPr>
          <p:cNvSpPr txBox="1"/>
          <p:nvPr/>
        </p:nvSpPr>
        <p:spPr>
          <a:xfrm>
            <a:off x="513315" y="1942905"/>
            <a:ext cx="837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1st place in 2023 challenge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CheXFusion: Effective Fusion of Multi-View Features using Transformers for Long-Tailed Chest X-Ray Classification"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12F0A6-7FB0-282F-B560-5EC4FE70EC25}"/>
              </a:ext>
            </a:extLst>
          </p:cNvPr>
          <p:cNvGrpSpPr/>
          <p:nvPr/>
        </p:nvGrpSpPr>
        <p:grpSpPr>
          <a:xfrm>
            <a:off x="722823" y="3555865"/>
            <a:ext cx="10538631" cy="1676534"/>
            <a:chOff x="497379" y="3394005"/>
            <a:chExt cx="7802954" cy="1117037"/>
          </a:xfrm>
        </p:grpSpPr>
        <p:pic>
          <p:nvPicPr>
            <p:cNvPr id="3" name="Google Shape;103;p18">
              <a:extLst>
                <a:ext uri="{FF2B5EF4-FFF2-40B4-BE49-F238E27FC236}">
                  <a16:creationId xmlns:a16="http://schemas.microsoft.com/office/drawing/2014/main" id="{7A035FD7-9C3D-73E5-47F4-1EFE0CC31F9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7379" y="3562564"/>
              <a:ext cx="865976" cy="842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04;p18">
              <a:extLst>
                <a:ext uri="{FF2B5EF4-FFF2-40B4-BE49-F238E27FC236}">
                  <a16:creationId xmlns:a16="http://schemas.microsoft.com/office/drawing/2014/main" id="{D4C24EFF-4637-11DB-04C3-CE3BDEC79F43}"/>
                </a:ext>
              </a:extLst>
            </p:cNvPr>
            <p:cNvSpPr/>
            <p:nvPr/>
          </p:nvSpPr>
          <p:spPr>
            <a:xfrm rot="5400000">
              <a:off x="1424714" y="3661636"/>
              <a:ext cx="1047300" cy="644400"/>
            </a:xfrm>
            <a:prstGeom prst="trapezoid">
              <a:avLst>
                <a:gd name="adj" fmla="val 25000"/>
              </a:avLst>
            </a:prstGeom>
            <a:solidFill>
              <a:srgbClr val="9FC5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;p18">
              <a:extLst>
                <a:ext uri="{FF2B5EF4-FFF2-40B4-BE49-F238E27FC236}">
                  <a16:creationId xmlns:a16="http://schemas.microsoft.com/office/drawing/2014/main" id="{482EBCBA-D7E7-9216-2BCF-DC92C4547D1C}"/>
                </a:ext>
              </a:extLst>
            </p:cNvPr>
            <p:cNvSpPr txBox="1"/>
            <p:nvPr/>
          </p:nvSpPr>
          <p:spPr>
            <a:xfrm>
              <a:off x="1637368" y="3767365"/>
              <a:ext cx="6222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CNN Backbone</a:t>
              </a:r>
              <a:endParaRPr sz="900" dirty="0"/>
            </a:p>
          </p:txBody>
        </p:sp>
        <p:cxnSp>
          <p:nvCxnSpPr>
            <p:cNvPr id="6" name="Google Shape;106;p18">
              <a:extLst>
                <a:ext uri="{FF2B5EF4-FFF2-40B4-BE49-F238E27FC236}">
                  <a16:creationId xmlns:a16="http://schemas.microsoft.com/office/drawing/2014/main" id="{19E61D76-9202-2F50-411C-A3673932663E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1363355" y="3983809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107;p18">
              <a:extLst>
                <a:ext uri="{FF2B5EF4-FFF2-40B4-BE49-F238E27FC236}">
                  <a16:creationId xmlns:a16="http://schemas.microsoft.com/office/drawing/2014/main" id="{3613F0DF-5A0F-5504-9FAA-07CFF578DB88}"/>
                </a:ext>
              </a:extLst>
            </p:cNvPr>
            <p:cNvCxnSpPr/>
            <p:nvPr/>
          </p:nvCxnSpPr>
          <p:spPr>
            <a:xfrm>
              <a:off x="2270564" y="3983833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8" name="Google Shape;108;p18">
              <a:extLst>
                <a:ext uri="{FF2B5EF4-FFF2-40B4-BE49-F238E27FC236}">
                  <a16:creationId xmlns:a16="http://schemas.microsoft.com/office/drawing/2014/main" id="{01C578BE-F1A3-15AA-A6B0-73FAA8E71C73}"/>
                </a:ext>
              </a:extLst>
            </p:cNvPr>
            <p:cNvGrpSpPr/>
            <p:nvPr/>
          </p:nvGrpSpPr>
          <p:grpSpPr>
            <a:xfrm>
              <a:off x="2588982" y="3674646"/>
              <a:ext cx="693979" cy="675515"/>
              <a:chOff x="3744225" y="1349600"/>
              <a:chExt cx="719075" cy="719475"/>
            </a:xfrm>
          </p:grpSpPr>
          <p:sp>
            <p:nvSpPr>
              <p:cNvPr id="9" name="Google Shape;109;p18">
                <a:extLst>
                  <a:ext uri="{FF2B5EF4-FFF2-40B4-BE49-F238E27FC236}">
                    <a16:creationId xmlns:a16="http://schemas.microsoft.com/office/drawing/2014/main" id="{5C79B6DC-4189-3C82-2855-C379535826AC}"/>
                  </a:ext>
                </a:extLst>
              </p:cNvPr>
              <p:cNvSpPr/>
              <p:nvPr/>
            </p:nvSpPr>
            <p:spPr>
              <a:xfrm>
                <a:off x="3744225" y="1349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0;p18">
                <a:extLst>
                  <a:ext uri="{FF2B5EF4-FFF2-40B4-BE49-F238E27FC236}">
                    <a16:creationId xmlns:a16="http://schemas.microsoft.com/office/drawing/2014/main" id="{3D938064-0D3B-0789-3C94-BA07513BFAD2}"/>
                  </a:ext>
                </a:extLst>
              </p:cNvPr>
              <p:cNvSpPr/>
              <p:nvPr/>
            </p:nvSpPr>
            <p:spPr>
              <a:xfrm>
                <a:off x="3787900" y="14082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1;p18">
                <a:extLst>
                  <a:ext uri="{FF2B5EF4-FFF2-40B4-BE49-F238E27FC236}">
                    <a16:creationId xmlns:a16="http://schemas.microsoft.com/office/drawing/2014/main" id="{6AF75781-2E11-E22D-E8A3-002BBB0DA2D3}"/>
                  </a:ext>
                </a:extLst>
              </p:cNvPr>
              <p:cNvSpPr/>
              <p:nvPr/>
            </p:nvSpPr>
            <p:spPr>
              <a:xfrm>
                <a:off x="3842563" y="1466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2;p18">
                <a:extLst>
                  <a:ext uri="{FF2B5EF4-FFF2-40B4-BE49-F238E27FC236}">
                    <a16:creationId xmlns:a16="http://schemas.microsoft.com/office/drawing/2014/main" id="{7FD0CC08-9936-467B-2319-4FB38E18208E}"/>
                  </a:ext>
                </a:extLst>
              </p:cNvPr>
              <p:cNvSpPr/>
              <p:nvPr/>
            </p:nvSpPr>
            <p:spPr>
              <a:xfrm>
                <a:off x="3889700" y="15143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13;p18">
              <a:extLst>
                <a:ext uri="{FF2B5EF4-FFF2-40B4-BE49-F238E27FC236}">
                  <a16:creationId xmlns:a16="http://schemas.microsoft.com/office/drawing/2014/main" id="{7CFEFA2C-378E-2286-C297-A7CCAAE8B0BB}"/>
                </a:ext>
              </a:extLst>
            </p:cNvPr>
            <p:cNvSpPr/>
            <p:nvPr/>
          </p:nvSpPr>
          <p:spPr>
            <a:xfrm>
              <a:off x="3338413" y="3913414"/>
              <a:ext cx="155400" cy="140700"/>
            </a:xfrm>
            <a:prstGeom prst="flowChartOr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;p18">
              <a:extLst>
                <a:ext uri="{FF2B5EF4-FFF2-40B4-BE49-F238E27FC236}">
                  <a16:creationId xmlns:a16="http://schemas.microsoft.com/office/drawing/2014/main" id="{8C50C2A3-7B3E-7FC6-A7AF-E70A161EC6F5}"/>
                </a:ext>
              </a:extLst>
            </p:cNvPr>
            <p:cNvSpPr txBox="1"/>
            <p:nvPr/>
          </p:nvSpPr>
          <p:spPr>
            <a:xfrm>
              <a:off x="3514204" y="3767353"/>
              <a:ext cx="6222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Positional Encoding</a:t>
              </a:r>
              <a:endParaRPr sz="900"/>
            </a:p>
          </p:txBody>
        </p:sp>
        <p:grpSp>
          <p:nvGrpSpPr>
            <p:cNvPr id="15" name="Google Shape;115;p18">
              <a:extLst>
                <a:ext uri="{FF2B5EF4-FFF2-40B4-BE49-F238E27FC236}">
                  <a16:creationId xmlns:a16="http://schemas.microsoft.com/office/drawing/2014/main" id="{BE5BD20C-1BED-89A6-015D-3DFA31D0F26F}"/>
                </a:ext>
              </a:extLst>
            </p:cNvPr>
            <p:cNvGrpSpPr/>
            <p:nvPr/>
          </p:nvGrpSpPr>
          <p:grpSpPr>
            <a:xfrm>
              <a:off x="4222026" y="3697598"/>
              <a:ext cx="262894" cy="287022"/>
              <a:chOff x="5207725" y="1602650"/>
              <a:chExt cx="272400" cy="305700"/>
            </a:xfrm>
          </p:grpSpPr>
          <p:cxnSp>
            <p:nvCxnSpPr>
              <p:cNvPr id="16" name="Google Shape;116;p18">
                <a:extLst>
                  <a:ext uri="{FF2B5EF4-FFF2-40B4-BE49-F238E27FC236}">
                    <a16:creationId xmlns:a16="http://schemas.microsoft.com/office/drawing/2014/main" id="{8DB15C0F-37BE-B0BB-2FC1-5E622C7AB5CF}"/>
                  </a:ext>
                </a:extLst>
              </p:cNvPr>
              <p:cNvCxnSpPr/>
              <p:nvPr/>
            </p:nvCxnSpPr>
            <p:spPr>
              <a:xfrm>
                <a:off x="5207725" y="1602650"/>
                <a:ext cx="272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7" name="Google Shape;117;p18">
                <a:extLst>
                  <a:ext uri="{FF2B5EF4-FFF2-40B4-BE49-F238E27FC236}">
                    <a16:creationId xmlns:a16="http://schemas.microsoft.com/office/drawing/2014/main" id="{5FF7626D-D36C-5224-671F-3CB0067797F9}"/>
                  </a:ext>
                </a:extLst>
              </p:cNvPr>
              <p:cNvCxnSpPr/>
              <p:nvPr/>
            </p:nvCxnSpPr>
            <p:spPr>
              <a:xfrm>
                <a:off x="5207725" y="1905025"/>
                <a:ext cx="272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8" name="Google Shape;118;p18">
                <a:extLst>
                  <a:ext uri="{FF2B5EF4-FFF2-40B4-BE49-F238E27FC236}">
                    <a16:creationId xmlns:a16="http://schemas.microsoft.com/office/drawing/2014/main" id="{61B45F2B-D2B4-0774-CDCE-C495AD63B095}"/>
                  </a:ext>
                </a:extLst>
              </p:cNvPr>
              <p:cNvCxnSpPr/>
              <p:nvPr/>
            </p:nvCxnSpPr>
            <p:spPr>
              <a:xfrm>
                <a:off x="5207725" y="1602650"/>
                <a:ext cx="6000" cy="30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19;p18">
              <a:extLst>
                <a:ext uri="{FF2B5EF4-FFF2-40B4-BE49-F238E27FC236}">
                  <a16:creationId xmlns:a16="http://schemas.microsoft.com/office/drawing/2014/main" id="{F60A8EBC-C554-A6D1-EC8A-CE906A41A28E}"/>
                </a:ext>
              </a:extLst>
            </p:cNvPr>
            <p:cNvGrpSpPr/>
            <p:nvPr/>
          </p:nvGrpSpPr>
          <p:grpSpPr>
            <a:xfrm>
              <a:off x="3435578" y="4054217"/>
              <a:ext cx="1049342" cy="256883"/>
              <a:chOff x="4392838" y="1906275"/>
              <a:chExt cx="1087288" cy="273600"/>
            </a:xfrm>
          </p:grpSpPr>
          <p:cxnSp>
            <p:nvCxnSpPr>
              <p:cNvPr id="20" name="Google Shape;120;p18">
                <a:extLst>
                  <a:ext uri="{FF2B5EF4-FFF2-40B4-BE49-F238E27FC236}">
                    <a16:creationId xmlns:a16="http://schemas.microsoft.com/office/drawing/2014/main" id="{FBF66A26-8DFC-450A-77FC-433754B9D9CA}"/>
                  </a:ext>
                </a:extLst>
              </p:cNvPr>
              <p:cNvCxnSpPr/>
              <p:nvPr/>
            </p:nvCxnSpPr>
            <p:spPr>
              <a:xfrm>
                <a:off x="5207725" y="2113650"/>
                <a:ext cx="272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1" name="Google Shape;121;p18">
                <a:extLst>
                  <a:ext uri="{FF2B5EF4-FFF2-40B4-BE49-F238E27FC236}">
                    <a16:creationId xmlns:a16="http://schemas.microsoft.com/office/drawing/2014/main" id="{E74A1ADD-675E-0024-B0D2-59E1CDB61CCD}"/>
                  </a:ext>
                </a:extLst>
              </p:cNvPr>
              <p:cNvSpPr txBox="1"/>
              <p:nvPr/>
            </p:nvSpPr>
            <p:spPr>
              <a:xfrm>
                <a:off x="4392838" y="1906275"/>
                <a:ext cx="8022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Class queries</a:t>
                </a:r>
                <a:endParaRPr sz="9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(CxD)</a:t>
                </a:r>
                <a:endParaRPr sz="900"/>
              </a:p>
            </p:txBody>
          </p:sp>
        </p:grpSp>
        <p:sp>
          <p:nvSpPr>
            <p:cNvPr id="22" name="Google Shape;122;p18">
              <a:extLst>
                <a:ext uri="{FF2B5EF4-FFF2-40B4-BE49-F238E27FC236}">
                  <a16:creationId xmlns:a16="http://schemas.microsoft.com/office/drawing/2014/main" id="{779B7E2C-DE04-A285-1DA7-6AF78E6E16AB}"/>
                </a:ext>
              </a:extLst>
            </p:cNvPr>
            <p:cNvSpPr/>
            <p:nvPr/>
          </p:nvSpPr>
          <p:spPr>
            <a:xfrm>
              <a:off x="4519466" y="3460175"/>
              <a:ext cx="644400" cy="10473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/>
                <a:t>Cross Attention</a:t>
              </a:r>
              <a:endParaRPr sz="1000" dirty="0"/>
            </a:p>
          </p:txBody>
        </p:sp>
        <p:sp>
          <p:nvSpPr>
            <p:cNvPr id="23" name="Google Shape;123;p18">
              <a:extLst>
                <a:ext uri="{FF2B5EF4-FFF2-40B4-BE49-F238E27FC236}">
                  <a16:creationId xmlns:a16="http://schemas.microsoft.com/office/drawing/2014/main" id="{7568C888-D2F3-9DCC-76B5-2CC136166FEB}"/>
                </a:ext>
              </a:extLst>
            </p:cNvPr>
            <p:cNvSpPr/>
            <p:nvPr/>
          </p:nvSpPr>
          <p:spPr>
            <a:xfrm>
              <a:off x="5473386" y="3463742"/>
              <a:ext cx="595800" cy="10473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Feed Forward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+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Pooling</a:t>
              </a:r>
              <a:endParaRPr sz="1000"/>
            </a:p>
          </p:txBody>
        </p:sp>
        <p:cxnSp>
          <p:nvCxnSpPr>
            <p:cNvPr id="24" name="Google Shape;124;p18">
              <a:extLst>
                <a:ext uri="{FF2B5EF4-FFF2-40B4-BE49-F238E27FC236}">
                  <a16:creationId xmlns:a16="http://schemas.microsoft.com/office/drawing/2014/main" id="{6A41C9CA-9760-360A-51DF-E0744F433268}"/>
                </a:ext>
              </a:extLst>
            </p:cNvPr>
            <p:cNvCxnSpPr/>
            <p:nvPr/>
          </p:nvCxnSpPr>
          <p:spPr>
            <a:xfrm>
              <a:off x="5163448" y="3987366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125;p18">
              <a:extLst>
                <a:ext uri="{FF2B5EF4-FFF2-40B4-BE49-F238E27FC236}">
                  <a16:creationId xmlns:a16="http://schemas.microsoft.com/office/drawing/2014/main" id="{5D0E59D6-5935-11BD-648D-5F6310A7ACBF}"/>
                </a:ext>
              </a:extLst>
            </p:cNvPr>
            <p:cNvSpPr txBox="1"/>
            <p:nvPr/>
          </p:nvSpPr>
          <p:spPr>
            <a:xfrm>
              <a:off x="5071739" y="3961592"/>
              <a:ext cx="4521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 CxD</a:t>
              </a:r>
              <a:endParaRPr sz="900"/>
            </a:p>
          </p:txBody>
        </p:sp>
        <p:sp>
          <p:nvSpPr>
            <p:cNvPr id="26" name="Google Shape;126;p18">
              <a:extLst>
                <a:ext uri="{FF2B5EF4-FFF2-40B4-BE49-F238E27FC236}">
                  <a16:creationId xmlns:a16="http://schemas.microsoft.com/office/drawing/2014/main" id="{AB022317-CDB2-D956-666D-9EDA3AD462B4}"/>
                </a:ext>
              </a:extLst>
            </p:cNvPr>
            <p:cNvSpPr txBox="1"/>
            <p:nvPr/>
          </p:nvSpPr>
          <p:spPr>
            <a:xfrm>
              <a:off x="6229969" y="3836059"/>
              <a:ext cx="4521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Cx1</a:t>
              </a:r>
              <a:endParaRPr sz="900"/>
            </a:p>
          </p:txBody>
        </p:sp>
        <p:cxnSp>
          <p:nvCxnSpPr>
            <p:cNvPr id="27" name="Google Shape;127;p18">
              <a:extLst>
                <a:ext uri="{FF2B5EF4-FFF2-40B4-BE49-F238E27FC236}">
                  <a16:creationId xmlns:a16="http://schemas.microsoft.com/office/drawing/2014/main" id="{FB2C87EF-E2AF-B5F2-5F26-A2DF06FC46E4}"/>
                </a:ext>
              </a:extLst>
            </p:cNvPr>
            <p:cNvCxnSpPr/>
            <p:nvPr/>
          </p:nvCxnSpPr>
          <p:spPr>
            <a:xfrm>
              <a:off x="6069233" y="3984525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28;p18">
              <a:extLst>
                <a:ext uri="{FF2B5EF4-FFF2-40B4-BE49-F238E27FC236}">
                  <a16:creationId xmlns:a16="http://schemas.microsoft.com/office/drawing/2014/main" id="{2B477F6E-37CE-085F-2EF6-0BA608237955}"/>
                </a:ext>
              </a:extLst>
            </p:cNvPr>
            <p:cNvCxnSpPr/>
            <p:nvPr/>
          </p:nvCxnSpPr>
          <p:spPr>
            <a:xfrm>
              <a:off x="6575255" y="3984525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" name="Google Shape;129;p18">
              <a:extLst>
                <a:ext uri="{FF2B5EF4-FFF2-40B4-BE49-F238E27FC236}">
                  <a16:creationId xmlns:a16="http://schemas.microsoft.com/office/drawing/2014/main" id="{EC7064FF-0B46-58EA-4B78-EFE78D5BD1DF}"/>
                </a:ext>
              </a:extLst>
            </p:cNvPr>
            <p:cNvSpPr txBox="1"/>
            <p:nvPr/>
          </p:nvSpPr>
          <p:spPr>
            <a:xfrm>
              <a:off x="6877665" y="3839615"/>
              <a:ext cx="963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Weighted ASL loss</a:t>
              </a:r>
              <a:endParaRPr sz="900"/>
            </a:p>
          </p:txBody>
        </p:sp>
        <p:cxnSp>
          <p:nvCxnSpPr>
            <p:cNvPr id="30" name="Google Shape;130;p18">
              <a:extLst>
                <a:ext uri="{FF2B5EF4-FFF2-40B4-BE49-F238E27FC236}">
                  <a16:creationId xmlns:a16="http://schemas.microsoft.com/office/drawing/2014/main" id="{87463384-BDEE-7A20-FFA2-5A7E69F749D7}"/>
                </a:ext>
              </a:extLst>
            </p:cNvPr>
            <p:cNvCxnSpPr/>
            <p:nvPr/>
          </p:nvCxnSpPr>
          <p:spPr>
            <a:xfrm rot="16200000">
              <a:off x="7182704" y="3779655"/>
              <a:ext cx="255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131;p18">
              <a:extLst>
                <a:ext uri="{FF2B5EF4-FFF2-40B4-BE49-F238E27FC236}">
                  <a16:creationId xmlns:a16="http://schemas.microsoft.com/office/drawing/2014/main" id="{C2E14B52-9A8C-B1E4-6135-C2B96B72919B}"/>
                </a:ext>
              </a:extLst>
            </p:cNvPr>
            <p:cNvSpPr txBox="1"/>
            <p:nvPr/>
          </p:nvSpPr>
          <p:spPr>
            <a:xfrm>
              <a:off x="6892449" y="3394005"/>
              <a:ext cx="8658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Noisy Student </a:t>
              </a:r>
              <a:endParaRPr sz="9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Self-training    </a:t>
              </a:r>
              <a:endParaRPr sz="900" dirty="0"/>
            </a:p>
          </p:txBody>
        </p:sp>
        <p:sp>
          <p:nvSpPr>
            <p:cNvPr id="32" name="Google Shape;132;p18">
              <a:extLst>
                <a:ext uri="{FF2B5EF4-FFF2-40B4-BE49-F238E27FC236}">
                  <a16:creationId xmlns:a16="http://schemas.microsoft.com/office/drawing/2014/main" id="{C4E0C761-76CD-21A2-2C0E-B45AB67A204A}"/>
                </a:ext>
              </a:extLst>
            </p:cNvPr>
            <p:cNvSpPr txBox="1"/>
            <p:nvPr/>
          </p:nvSpPr>
          <p:spPr>
            <a:xfrm>
              <a:off x="7434533" y="3460175"/>
              <a:ext cx="8658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x 3 iterations</a:t>
              </a:r>
              <a:endParaRPr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8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p19">
            <a:extLst>
              <a:ext uri="{FF2B5EF4-FFF2-40B4-BE49-F238E27FC236}">
                <a16:creationId xmlns:a16="http://schemas.microsoft.com/office/drawing/2014/main" id="{96391B53-A779-A3F9-2408-7043C5ED514C}"/>
              </a:ext>
            </a:extLst>
          </p:cNvPr>
          <p:cNvSpPr txBox="1"/>
          <p:nvPr/>
        </p:nvSpPr>
        <p:spPr>
          <a:xfrm>
            <a:off x="537647" y="1818918"/>
            <a:ext cx="1049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Stage 2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142;p19">
            <a:extLst>
              <a:ext uri="{FF2B5EF4-FFF2-40B4-BE49-F238E27FC236}">
                <a16:creationId xmlns:a16="http://schemas.microsoft.com/office/drawing/2014/main" id="{9571DB60-B328-8003-5484-643BFE331BCD}"/>
              </a:ext>
            </a:extLst>
          </p:cNvPr>
          <p:cNvGrpSpPr/>
          <p:nvPr/>
        </p:nvGrpSpPr>
        <p:grpSpPr>
          <a:xfrm>
            <a:off x="557595" y="2312731"/>
            <a:ext cx="11076811" cy="3097472"/>
            <a:chOff x="36697" y="1439885"/>
            <a:chExt cx="9142030" cy="2773291"/>
          </a:xfrm>
        </p:grpSpPr>
        <p:sp>
          <p:nvSpPr>
            <p:cNvPr id="5" name="Google Shape;143;p19">
              <a:extLst>
                <a:ext uri="{FF2B5EF4-FFF2-40B4-BE49-F238E27FC236}">
                  <a16:creationId xmlns:a16="http://schemas.microsoft.com/office/drawing/2014/main" id="{304983D8-89C4-A1FA-5567-FF2BA0CA2983}"/>
                </a:ext>
              </a:extLst>
            </p:cNvPr>
            <p:cNvSpPr/>
            <p:nvPr/>
          </p:nvSpPr>
          <p:spPr>
            <a:xfrm rot="5400000">
              <a:off x="918785" y="2483324"/>
              <a:ext cx="982200" cy="614100"/>
            </a:xfrm>
            <a:prstGeom prst="trapezoid">
              <a:avLst>
                <a:gd name="adj" fmla="val 25000"/>
              </a:avLst>
            </a:prstGeom>
            <a:solidFill>
              <a:srgbClr val="9FC5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4;p19">
              <a:extLst>
                <a:ext uri="{FF2B5EF4-FFF2-40B4-BE49-F238E27FC236}">
                  <a16:creationId xmlns:a16="http://schemas.microsoft.com/office/drawing/2014/main" id="{46662342-7EE3-79F1-AFF5-FF53B8B16018}"/>
                </a:ext>
              </a:extLst>
            </p:cNvPr>
            <p:cNvSpPr txBox="1"/>
            <p:nvPr/>
          </p:nvSpPr>
          <p:spPr>
            <a:xfrm>
              <a:off x="1108359" y="2472023"/>
              <a:ext cx="5934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CNN Backbone (Frozen)</a:t>
              </a:r>
              <a:endParaRPr sz="1800" b="1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cxnSp>
          <p:nvCxnSpPr>
            <p:cNvPr id="7" name="Google Shape;145;p19">
              <a:extLst>
                <a:ext uri="{FF2B5EF4-FFF2-40B4-BE49-F238E27FC236}">
                  <a16:creationId xmlns:a16="http://schemas.microsoft.com/office/drawing/2014/main" id="{A322B1DE-B0A5-4B92-D6F3-7CFBACAFBA6F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852035" y="2790374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146;p19">
              <a:extLst>
                <a:ext uri="{FF2B5EF4-FFF2-40B4-BE49-F238E27FC236}">
                  <a16:creationId xmlns:a16="http://schemas.microsoft.com/office/drawing/2014/main" id="{6982F133-0F3E-ABA3-D1C2-D355AAB50745}"/>
                </a:ext>
              </a:extLst>
            </p:cNvPr>
            <p:cNvCxnSpPr/>
            <p:nvPr/>
          </p:nvCxnSpPr>
          <p:spPr>
            <a:xfrm rot="10800000" flipH="1">
              <a:off x="2466379" y="1806617"/>
              <a:ext cx="262500" cy="99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9" name="Google Shape;147;p19">
              <a:extLst>
                <a:ext uri="{FF2B5EF4-FFF2-40B4-BE49-F238E27FC236}">
                  <a16:creationId xmlns:a16="http://schemas.microsoft.com/office/drawing/2014/main" id="{C9BC8B71-00B1-E385-7DBC-4A7D0FA18A6D}"/>
                </a:ext>
              </a:extLst>
            </p:cNvPr>
            <p:cNvGrpSpPr/>
            <p:nvPr/>
          </p:nvGrpSpPr>
          <p:grpSpPr>
            <a:xfrm>
              <a:off x="2781645" y="1516592"/>
              <a:ext cx="661693" cy="633642"/>
              <a:chOff x="3744225" y="1349600"/>
              <a:chExt cx="719075" cy="719475"/>
            </a:xfrm>
          </p:grpSpPr>
          <p:sp>
            <p:nvSpPr>
              <p:cNvPr id="57" name="Google Shape;148;p19">
                <a:extLst>
                  <a:ext uri="{FF2B5EF4-FFF2-40B4-BE49-F238E27FC236}">
                    <a16:creationId xmlns:a16="http://schemas.microsoft.com/office/drawing/2014/main" id="{D9E12CCE-04BF-4913-121B-CDCC0C03F734}"/>
                  </a:ext>
                </a:extLst>
              </p:cNvPr>
              <p:cNvSpPr/>
              <p:nvPr/>
            </p:nvSpPr>
            <p:spPr>
              <a:xfrm>
                <a:off x="3744225" y="1349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9;p19">
                <a:extLst>
                  <a:ext uri="{FF2B5EF4-FFF2-40B4-BE49-F238E27FC236}">
                    <a16:creationId xmlns:a16="http://schemas.microsoft.com/office/drawing/2014/main" id="{5B3DF6F0-AA26-104F-0F8C-65E9C2C5DE4C}"/>
                  </a:ext>
                </a:extLst>
              </p:cNvPr>
              <p:cNvSpPr/>
              <p:nvPr/>
            </p:nvSpPr>
            <p:spPr>
              <a:xfrm>
                <a:off x="3787900" y="14082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50;p19">
                <a:extLst>
                  <a:ext uri="{FF2B5EF4-FFF2-40B4-BE49-F238E27FC236}">
                    <a16:creationId xmlns:a16="http://schemas.microsoft.com/office/drawing/2014/main" id="{5D4DB917-FEAA-66B7-30DD-CCB79E537BF9}"/>
                  </a:ext>
                </a:extLst>
              </p:cNvPr>
              <p:cNvSpPr/>
              <p:nvPr/>
            </p:nvSpPr>
            <p:spPr>
              <a:xfrm>
                <a:off x="3842563" y="1466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1;p19">
                <a:extLst>
                  <a:ext uri="{FF2B5EF4-FFF2-40B4-BE49-F238E27FC236}">
                    <a16:creationId xmlns:a16="http://schemas.microsoft.com/office/drawing/2014/main" id="{F444CE2A-C441-D711-2E15-EE8E3270C696}"/>
                  </a:ext>
                </a:extLst>
              </p:cNvPr>
              <p:cNvSpPr/>
              <p:nvPr/>
            </p:nvSpPr>
            <p:spPr>
              <a:xfrm>
                <a:off x="3889700" y="15143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52;p19">
              <a:extLst>
                <a:ext uri="{FF2B5EF4-FFF2-40B4-BE49-F238E27FC236}">
                  <a16:creationId xmlns:a16="http://schemas.microsoft.com/office/drawing/2014/main" id="{F5A0EEF9-F44B-B87F-64EF-617E70D8D05B}"/>
                </a:ext>
              </a:extLst>
            </p:cNvPr>
            <p:cNvSpPr/>
            <p:nvPr/>
          </p:nvSpPr>
          <p:spPr>
            <a:xfrm>
              <a:off x="3494279" y="1794889"/>
              <a:ext cx="148200" cy="132000"/>
            </a:xfrm>
            <a:prstGeom prst="flowChartOr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;p19">
              <a:extLst>
                <a:ext uri="{FF2B5EF4-FFF2-40B4-BE49-F238E27FC236}">
                  <a16:creationId xmlns:a16="http://schemas.microsoft.com/office/drawing/2014/main" id="{B3D74E80-607E-3651-B1BD-10C08D7729EC}"/>
                </a:ext>
              </a:extLst>
            </p:cNvPr>
            <p:cNvSpPr txBox="1"/>
            <p:nvPr/>
          </p:nvSpPr>
          <p:spPr>
            <a:xfrm>
              <a:off x="3589125" y="1469625"/>
              <a:ext cx="7077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Positional Encoding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+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Segment Embedding</a:t>
              </a:r>
              <a:endParaRPr sz="900"/>
            </a:p>
          </p:txBody>
        </p:sp>
        <p:pic>
          <p:nvPicPr>
            <p:cNvPr id="12" name="Google Shape;154;p19">
              <a:extLst>
                <a:ext uri="{FF2B5EF4-FFF2-40B4-BE49-F238E27FC236}">
                  <a16:creationId xmlns:a16="http://schemas.microsoft.com/office/drawing/2014/main" id="{A7E27308-9FF4-242F-6518-A91A935A1FE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697" y="1439885"/>
              <a:ext cx="825708" cy="790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55;p19">
              <a:extLst>
                <a:ext uri="{FF2B5EF4-FFF2-40B4-BE49-F238E27FC236}">
                  <a16:creationId xmlns:a16="http://schemas.microsoft.com/office/drawing/2014/main" id="{D8832B4A-DC6F-B130-4843-5388F33B803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97" y="2431428"/>
              <a:ext cx="825708" cy="790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56;p19">
              <a:extLst>
                <a:ext uri="{FF2B5EF4-FFF2-40B4-BE49-F238E27FC236}">
                  <a16:creationId xmlns:a16="http://schemas.microsoft.com/office/drawing/2014/main" id="{283F4C35-858B-7E3C-87E7-667A3237665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697" y="3422960"/>
              <a:ext cx="825708" cy="7902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57;p19">
              <a:extLst>
                <a:ext uri="{FF2B5EF4-FFF2-40B4-BE49-F238E27FC236}">
                  <a16:creationId xmlns:a16="http://schemas.microsoft.com/office/drawing/2014/main" id="{8F0FB72D-20EC-9A09-B721-62475733A27E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867935" y="1835174"/>
              <a:ext cx="234900" cy="955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58;p19">
              <a:extLst>
                <a:ext uri="{FF2B5EF4-FFF2-40B4-BE49-F238E27FC236}">
                  <a16:creationId xmlns:a16="http://schemas.microsoft.com/office/drawing/2014/main" id="{E68B5E47-BB2D-BF64-3F1D-E18E0CB0FEBC}"/>
                </a:ext>
              </a:extLst>
            </p:cNvPr>
            <p:cNvCxnSpPr>
              <a:endCxn id="5" idx="2"/>
            </p:cNvCxnSpPr>
            <p:nvPr/>
          </p:nvCxnSpPr>
          <p:spPr>
            <a:xfrm rot="10800000" flipH="1">
              <a:off x="859835" y="2790374"/>
              <a:ext cx="243000" cy="1027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59;p19">
              <a:extLst>
                <a:ext uri="{FF2B5EF4-FFF2-40B4-BE49-F238E27FC236}">
                  <a16:creationId xmlns:a16="http://schemas.microsoft.com/office/drawing/2014/main" id="{F2DF7AD6-52A7-0CDC-8415-9DFCD6CC05E0}"/>
                </a:ext>
              </a:extLst>
            </p:cNvPr>
            <p:cNvCxnSpPr/>
            <p:nvPr/>
          </p:nvCxnSpPr>
          <p:spPr>
            <a:xfrm>
              <a:off x="2467622" y="2788777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8" name="Google Shape;160;p19">
              <a:extLst>
                <a:ext uri="{FF2B5EF4-FFF2-40B4-BE49-F238E27FC236}">
                  <a16:creationId xmlns:a16="http://schemas.microsoft.com/office/drawing/2014/main" id="{B5D4209F-8B84-EBE9-F086-17DB81DB15F2}"/>
                </a:ext>
              </a:extLst>
            </p:cNvPr>
            <p:cNvGrpSpPr/>
            <p:nvPr/>
          </p:nvGrpSpPr>
          <p:grpSpPr>
            <a:xfrm>
              <a:off x="2781645" y="2472017"/>
              <a:ext cx="661693" cy="633642"/>
              <a:chOff x="3744225" y="1349600"/>
              <a:chExt cx="719075" cy="719475"/>
            </a:xfrm>
          </p:grpSpPr>
          <p:sp>
            <p:nvSpPr>
              <p:cNvPr id="53" name="Google Shape;161;p19">
                <a:extLst>
                  <a:ext uri="{FF2B5EF4-FFF2-40B4-BE49-F238E27FC236}">
                    <a16:creationId xmlns:a16="http://schemas.microsoft.com/office/drawing/2014/main" id="{EBD73798-C0A6-18F9-4315-FCCFC21065D1}"/>
                  </a:ext>
                </a:extLst>
              </p:cNvPr>
              <p:cNvSpPr/>
              <p:nvPr/>
            </p:nvSpPr>
            <p:spPr>
              <a:xfrm>
                <a:off x="3744225" y="1349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2;p19">
                <a:extLst>
                  <a:ext uri="{FF2B5EF4-FFF2-40B4-BE49-F238E27FC236}">
                    <a16:creationId xmlns:a16="http://schemas.microsoft.com/office/drawing/2014/main" id="{DAB77B58-92A0-5372-7981-447C2D8BA590}"/>
                  </a:ext>
                </a:extLst>
              </p:cNvPr>
              <p:cNvSpPr/>
              <p:nvPr/>
            </p:nvSpPr>
            <p:spPr>
              <a:xfrm>
                <a:off x="3787900" y="14082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3;p19">
                <a:extLst>
                  <a:ext uri="{FF2B5EF4-FFF2-40B4-BE49-F238E27FC236}">
                    <a16:creationId xmlns:a16="http://schemas.microsoft.com/office/drawing/2014/main" id="{B7274F4B-0C54-9CCF-36FC-FA07882BD7D3}"/>
                  </a:ext>
                </a:extLst>
              </p:cNvPr>
              <p:cNvSpPr/>
              <p:nvPr/>
            </p:nvSpPr>
            <p:spPr>
              <a:xfrm>
                <a:off x="3842563" y="1466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4;p19">
                <a:extLst>
                  <a:ext uri="{FF2B5EF4-FFF2-40B4-BE49-F238E27FC236}">
                    <a16:creationId xmlns:a16="http://schemas.microsoft.com/office/drawing/2014/main" id="{3383017E-FF60-295F-87C9-AFE63301C342}"/>
                  </a:ext>
                </a:extLst>
              </p:cNvPr>
              <p:cNvSpPr/>
              <p:nvPr/>
            </p:nvSpPr>
            <p:spPr>
              <a:xfrm>
                <a:off x="3889700" y="15143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" name="Google Shape;165;p19">
              <a:extLst>
                <a:ext uri="{FF2B5EF4-FFF2-40B4-BE49-F238E27FC236}">
                  <a16:creationId xmlns:a16="http://schemas.microsoft.com/office/drawing/2014/main" id="{DA5ECBDC-3FF6-B7D3-7825-10C7F0FA3ED6}"/>
                </a:ext>
              </a:extLst>
            </p:cNvPr>
            <p:cNvCxnSpPr/>
            <p:nvPr/>
          </p:nvCxnSpPr>
          <p:spPr>
            <a:xfrm>
              <a:off x="2467622" y="2788777"/>
              <a:ext cx="262500" cy="99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0" name="Google Shape;166;p19">
              <a:extLst>
                <a:ext uri="{FF2B5EF4-FFF2-40B4-BE49-F238E27FC236}">
                  <a16:creationId xmlns:a16="http://schemas.microsoft.com/office/drawing/2014/main" id="{716D888E-B5CA-AD82-6437-0E5C2ED8D41C}"/>
                </a:ext>
              </a:extLst>
            </p:cNvPr>
            <p:cNvGrpSpPr/>
            <p:nvPr/>
          </p:nvGrpSpPr>
          <p:grpSpPr>
            <a:xfrm>
              <a:off x="2781645" y="3499668"/>
              <a:ext cx="661693" cy="633642"/>
              <a:chOff x="3744225" y="1349600"/>
              <a:chExt cx="719075" cy="719475"/>
            </a:xfrm>
          </p:grpSpPr>
          <p:sp>
            <p:nvSpPr>
              <p:cNvPr id="49" name="Google Shape;167;p19">
                <a:extLst>
                  <a:ext uri="{FF2B5EF4-FFF2-40B4-BE49-F238E27FC236}">
                    <a16:creationId xmlns:a16="http://schemas.microsoft.com/office/drawing/2014/main" id="{E94CA2DC-A9F3-D591-F4A9-D9B985214414}"/>
                  </a:ext>
                </a:extLst>
              </p:cNvPr>
              <p:cNvSpPr/>
              <p:nvPr/>
            </p:nvSpPr>
            <p:spPr>
              <a:xfrm>
                <a:off x="3744225" y="1349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;p19">
                <a:extLst>
                  <a:ext uri="{FF2B5EF4-FFF2-40B4-BE49-F238E27FC236}">
                    <a16:creationId xmlns:a16="http://schemas.microsoft.com/office/drawing/2014/main" id="{94D96FCB-77B6-0F05-12EC-7825A87D1A7C}"/>
                  </a:ext>
                </a:extLst>
              </p:cNvPr>
              <p:cNvSpPr/>
              <p:nvPr/>
            </p:nvSpPr>
            <p:spPr>
              <a:xfrm>
                <a:off x="3787900" y="14082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;p19">
                <a:extLst>
                  <a:ext uri="{FF2B5EF4-FFF2-40B4-BE49-F238E27FC236}">
                    <a16:creationId xmlns:a16="http://schemas.microsoft.com/office/drawing/2014/main" id="{62D645D1-32D1-32B1-8881-C0E61BEDA949}"/>
                  </a:ext>
                </a:extLst>
              </p:cNvPr>
              <p:cNvSpPr/>
              <p:nvPr/>
            </p:nvSpPr>
            <p:spPr>
              <a:xfrm>
                <a:off x="3842563" y="1466600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;p19">
                <a:extLst>
                  <a:ext uri="{FF2B5EF4-FFF2-40B4-BE49-F238E27FC236}">
                    <a16:creationId xmlns:a16="http://schemas.microsoft.com/office/drawing/2014/main" id="{151F3319-A952-090D-53FE-7C2887B96DEB}"/>
                  </a:ext>
                </a:extLst>
              </p:cNvPr>
              <p:cNvSpPr/>
              <p:nvPr/>
            </p:nvSpPr>
            <p:spPr>
              <a:xfrm>
                <a:off x="3889700" y="1514375"/>
                <a:ext cx="573600" cy="554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171;p19">
              <a:extLst>
                <a:ext uri="{FF2B5EF4-FFF2-40B4-BE49-F238E27FC236}">
                  <a16:creationId xmlns:a16="http://schemas.microsoft.com/office/drawing/2014/main" id="{BDA1AB22-9B84-07E3-5C72-DDC720B44AAF}"/>
                </a:ext>
              </a:extLst>
            </p:cNvPr>
            <p:cNvSpPr/>
            <p:nvPr/>
          </p:nvSpPr>
          <p:spPr>
            <a:xfrm>
              <a:off x="3543027" y="2734881"/>
              <a:ext cx="148200" cy="132000"/>
            </a:xfrm>
            <a:prstGeom prst="flowChartOr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;p19">
              <a:extLst>
                <a:ext uri="{FF2B5EF4-FFF2-40B4-BE49-F238E27FC236}">
                  <a16:creationId xmlns:a16="http://schemas.microsoft.com/office/drawing/2014/main" id="{2536D8B3-6CBD-4302-6137-C988818CF897}"/>
                </a:ext>
              </a:extLst>
            </p:cNvPr>
            <p:cNvSpPr/>
            <p:nvPr/>
          </p:nvSpPr>
          <p:spPr>
            <a:xfrm>
              <a:off x="3543027" y="3735308"/>
              <a:ext cx="148200" cy="132000"/>
            </a:xfrm>
            <a:prstGeom prst="flowChartOr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173;p19">
              <a:extLst>
                <a:ext uri="{FF2B5EF4-FFF2-40B4-BE49-F238E27FC236}">
                  <a16:creationId xmlns:a16="http://schemas.microsoft.com/office/drawing/2014/main" id="{F1F644E4-1A22-CF46-98C3-249D1CE760C6}"/>
                </a:ext>
              </a:extLst>
            </p:cNvPr>
            <p:cNvCxnSpPr/>
            <p:nvPr/>
          </p:nvCxnSpPr>
          <p:spPr>
            <a:xfrm>
              <a:off x="4185036" y="1832900"/>
              <a:ext cx="413400" cy="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74;p19">
              <a:extLst>
                <a:ext uri="{FF2B5EF4-FFF2-40B4-BE49-F238E27FC236}">
                  <a16:creationId xmlns:a16="http://schemas.microsoft.com/office/drawing/2014/main" id="{ADBE3D1A-0784-754B-B126-F1A5A6CF4BE6}"/>
                </a:ext>
              </a:extLst>
            </p:cNvPr>
            <p:cNvCxnSpPr/>
            <p:nvPr/>
          </p:nvCxnSpPr>
          <p:spPr>
            <a:xfrm>
              <a:off x="4185036" y="2788513"/>
              <a:ext cx="413400" cy="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75;p19">
              <a:extLst>
                <a:ext uri="{FF2B5EF4-FFF2-40B4-BE49-F238E27FC236}">
                  <a16:creationId xmlns:a16="http://schemas.microsoft.com/office/drawing/2014/main" id="{8A1D00A3-69B0-A6A1-11C4-6C3C50360CD4}"/>
                </a:ext>
              </a:extLst>
            </p:cNvPr>
            <p:cNvCxnSpPr/>
            <p:nvPr/>
          </p:nvCxnSpPr>
          <p:spPr>
            <a:xfrm>
              <a:off x="4185036" y="3779781"/>
              <a:ext cx="413400" cy="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76;p19">
              <a:extLst>
                <a:ext uri="{FF2B5EF4-FFF2-40B4-BE49-F238E27FC236}">
                  <a16:creationId xmlns:a16="http://schemas.microsoft.com/office/drawing/2014/main" id="{9228EA76-2715-4BF7-99C3-54854ABE0A4C}"/>
                </a:ext>
              </a:extLst>
            </p:cNvPr>
            <p:cNvCxnSpPr/>
            <p:nvPr/>
          </p:nvCxnSpPr>
          <p:spPr>
            <a:xfrm>
              <a:off x="4597683" y="1828794"/>
              <a:ext cx="5400" cy="195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177;p19">
              <a:extLst>
                <a:ext uri="{FF2B5EF4-FFF2-40B4-BE49-F238E27FC236}">
                  <a16:creationId xmlns:a16="http://schemas.microsoft.com/office/drawing/2014/main" id="{B2C215F6-509C-E4B9-05B6-84944BF38305}"/>
                </a:ext>
              </a:extLst>
            </p:cNvPr>
            <p:cNvSpPr txBox="1"/>
            <p:nvPr/>
          </p:nvSpPr>
          <p:spPr>
            <a:xfrm>
              <a:off x="4544850" y="2503600"/>
              <a:ext cx="5934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Concat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+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Padding</a:t>
              </a:r>
              <a:endParaRPr sz="900"/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  (NHWxD)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8" name="Google Shape;178;p19">
              <a:extLst>
                <a:ext uri="{FF2B5EF4-FFF2-40B4-BE49-F238E27FC236}">
                  <a16:creationId xmlns:a16="http://schemas.microsoft.com/office/drawing/2014/main" id="{ED0FC88D-2507-1EF7-FF98-9DDD1A2DD66B}"/>
                </a:ext>
              </a:extLst>
            </p:cNvPr>
            <p:cNvSpPr/>
            <p:nvPr/>
          </p:nvSpPr>
          <p:spPr>
            <a:xfrm>
              <a:off x="5315650" y="2309775"/>
              <a:ext cx="750000" cy="982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Transformer Encoder</a:t>
              </a:r>
              <a:endParaRPr sz="900"/>
            </a:p>
          </p:txBody>
        </p:sp>
        <p:cxnSp>
          <p:nvCxnSpPr>
            <p:cNvPr id="29" name="Google Shape;179;p19">
              <a:extLst>
                <a:ext uri="{FF2B5EF4-FFF2-40B4-BE49-F238E27FC236}">
                  <a16:creationId xmlns:a16="http://schemas.microsoft.com/office/drawing/2014/main" id="{3434B1A1-0EB1-68B9-DF4F-6F338E0E1910}"/>
                </a:ext>
              </a:extLst>
            </p:cNvPr>
            <p:cNvCxnSpPr/>
            <p:nvPr/>
          </p:nvCxnSpPr>
          <p:spPr>
            <a:xfrm>
              <a:off x="5029292" y="2788777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0;p19">
              <a:extLst>
                <a:ext uri="{FF2B5EF4-FFF2-40B4-BE49-F238E27FC236}">
                  <a16:creationId xmlns:a16="http://schemas.microsoft.com/office/drawing/2014/main" id="{AE97C130-5579-8824-CCA0-60C2CCFB4608}"/>
                </a:ext>
              </a:extLst>
            </p:cNvPr>
            <p:cNvCxnSpPr/>
            <p:nvPr/>
          </p:nvCxnSpPr>
          <p:spPr>
            <a:xfrm>
              <a:off x="6065710" y="2776470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181;p19">
              <a:extLst>
                <a:ext uri="{FF2B5EF4-FFF2-40B4-BE49-F238E27FC236}">
                  <a16:creationId xmlns:a16="http://schemas.microsoft.com/office/drawing/2014/main" id="{8A37B6CE-1342-F30B-B87F-BB59320C502C}"/>
                </a:ext>
              </a:extLst>
            </p:cNvPr>
            <p:cNvSpPr txBox="1"/>
            <p:nvPr/>
          </p:nvSpPr>
          <p:spPr>
            <a:xfrm>
              <a:off x="6262612" y="2595825"/>
              <a:ext cx="5649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NHWxD</a:t>
              </a:r>
              <a:endParaRPr sz="900"/>
            </a:p>
          </p:txBody>
        </p:sp>
        <p:cxnSp>
          <p:nvCxnSpPr>
            <p:cNvPr id="32" name="Google Shape;182;p19">
              <a:extLst>
                <a:ext uri="{FF2B5EF4-FFF2-40B4-BE49-F238E27FC236}">
                  <a16:creationId xmlns:a16="http://schemas.microsoft.com/office/drawing/2014/main" id="{72149F4A-29F9-B60A-1B66-0435ECD7C5D4}"/>
                </a:ext>
              </a:extLst>
            </p:cNvPr>
            <p:cNvCxnSpPr/>
            <p:nvPr/>
          </p:nvCxnSpPr>
          <p:spPr>
            <a:xfrm>
              <a:off x="1716936" y="2790428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183;p19">
              <a:extLst>
                <a:ext uri="{FF2B5EF4-FFF2-40B4-BE49-F238E27FC236}">
                  <a16:creationId xmlns:a16="http://schemas.microsoft.com/office/drawing/2014/main" id="{B6435611-ADC1-4C00-4DE4-ADCD0DEF5A13}"/>
                </a:ext>
              </a:extLst>
            </p:cNvPr>
            <p:cNvSpPr/>
            <p:nvPr/>
          </p:nvSpPr>
          <p:spPr>
            <a:xfrm>
              <a:off x="1988237" y="2565332"/>
              <a:ext cx="478200" cy="45030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Conv2D</a:t>
              </a:r>
              <a:endParaRPr sz="800"/>
            </a:p>
          </p:txBody>
        </p:sp>
        <p:grpSp>
          <p:nvGrpSpPr>
            <p:cNvPr id="34" name="Google Shape;184;p19">
              <a:extLst>
                <a:ext uri="{FF2B5EF4-FFF2-40B4-BE49-F238E27FC236}">
                  <a16:creationId xmlns:a16="http://schemas.microsoft.com/office/drawing/2014/main" id="{F1B688CA-48DA-4A02-C1AB-99ED2BBC0B59}"/>
                </a:ext>
              </a:extLst>
            </p:cNvPr>
            <p:cNvGrpSpPr/>
            <p:nvPr/>
          </p:nvGrpSpPr>
          <p:grpSpPr>
            <a:xfrm>
              <a:off x="6825761" y="2519895"/>
              <a:ext cx="250663" cy="269230"/>
              <a:chOff x="5290533" y="1602650"/>
              <a:chExt cx="272400" cy="305700"/>
            </a:xfrm>
          </p:grpSpPr>
          <p:cxnSp>
            <p:nvCxnSpPr>
              <p:cNvPr id="46" name="Google Shape;185;p19">
                <a:extLst>
                  <a:ext uri="{FF2B5EF4-FFF2-40B4-BE49-F238E27FC236}">
                    <a16:creationId xmlns:a16="http://schemas.microsoft.com/office/drawing/2014/main" id="{81359B3A-A2A3-AF5F-D04A-036423AE1C1D}"/>
                  </a:ext>
                </a:extLst>
              </p:cNvPr>
              <p:cNvCxnSpPr/>
              <p:nvPr/>
            </p:nvCxnSpPr>
            <p:spPr>
              <a:xfrm>
                <a:off x="5290534" y="1602650"/>
                <a:ext cx="272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" name="Google Shape;186;p19">
                <a:extLst>
                  <a:ext uri="{FF2B5EF4-FFF2-40B4-BE49-F238E27FC236}">
                    <a16:creationId xmlns:a16="http://schemas.microsoft.com/office/drawing/2014/main" id="{B121D1F5-60D1-D4A1-ACB3-8C8DBBB536D1}"/>
                  </a:ext>
                </a:extLst>
              </p:cNvPr>
              <p:cNvCxnSpPr/>
              <p:nvPr/>
            </p:nvCxnSpPr>
            <p:spPr>
              <a:xfrm>
                <a:off x="5290534" y="1905025"/>
                <a:ext cx="272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" name="Google Shape;187;p19">
                <a:extLst>
                  <a:ext uri="{FF2B5EF4-FFF2-40B4-BE49-F238E27FC236}">
                    <a16:creationId xmlns:a16="http://schemas.microsoft.com/office/drawing/2014/main" id="{BB959A9E-0654-A740-0AC6-046F51C3308C}"/>
                  </a:ext>
                </a:extLst>
              </p:cNvPr>
              <p:cNvCxnSpPr/>
              <p:nvPr/>
            </p:nvCxnSpPr>
            <p:spPr>
              <a:xfrm>
                <a:off x="5290533" y="1602650"/>
                <a:ext cx="6000" cy="30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oogle Shape;188;p19">
              <a:extLst>
                <a:ext uri="{FF2B5EF4-FFF2-40B4-BE49-F238E27FC236}">
                  <a16:creationId xmlns:a16="http://schemas.microsoft.com/office/drawing/2014/main" id="{DF6DABB0-F320-3C93-6AA1-C3527698E824}"/>
                </a:ext>
              </a:extLst>
            </p:cNvPr>
            <p:cNvGrpSpPr/>
            <p:nvPr/>
          </p:nvGrpSpPr>
          <p:grpSpPr>
            <a:xfrm>
              <a:off x="5993399" y="2822650"/>
              <a:ext cx="1084774" cy="240960"/>
              <a:chOff x="4384087" y="1889722"/>
              <a:chExt cx="1178846" cy="273600"/>
            </a:xfrm>
          </p:grpSpPr>
          <p:cxnSp>
            <p:nvCxnSpPr>
              <p:cNvPr id="44" name="Google Shape;189;p19">
                <a:extLst>
                  <a:ext uri="{FF2B5EF4-FFF2-40B4-BE49-F238E27FC236}">
                    <a16:creationId xmlns:a16="http://schemas.microsoft.com/office/drawing/2014/main" id="{AA06B4A1-827F-D6AD-4C9D-C7A67376CB69}"/>
                  </a:ext>
                </a:extLst>
              </p:cNvPr>
              <p:cNvCxnSpPr/>
              <p:nvPr/>
            </p:nvCxnSpPr>
            <p:spPr>
              <a:xfrm>
                <a:off x="5290534" y="2113650"/>
                <a:ext cx="272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5" name="Google Shape;190;p19">
                <a:extLst>
                  <a:ext uri="{FF2B5EF4-FFF2-40B4-BE49-F238E27FC236}">
                    <a16:creationId xmlns:a16="http://schemas.microsoft.com/office/drawing/2014/main" id="{AB6C5489-B002-2244-7F6B-1E457B0EA568}"/>
                  </a:ext>
                </a:extLst>
              </p:cNvPr>
              <p:cNvSpPr txBox="1"/>
              <p:nvPr/>
            </p:nvSpPr>
            <p:spPr>
              <a:xfrm>
                <a:off x="4384087" y="1889722"/>
                <a:ext cx="9216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  Class queries</a:t>
                </a:r>
                <a:endParaRPr sz="9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  (CxD)</a:t>
                </a:r>
                <a:endParaRPr sz="900"/>
              </a:p>
            </p:txBody>
          </p:sp>
        </p:grpSp>
        <p:sp>
          <p:nvSpPr>
            <p:cNvPr id="36" name="Google Shape;191;p19">
              <a:extLst>
                <a:ext uri="{FF2B5EF4-FFF2-40B4-BE49-F238E27FC236}">
                  <a16:creationId xmlns:a16="http://schemas.microsoft.com/office/drawing/2014/main" id="{1A092DD4-4CD1-53D9-9BBB-DAE3DD35AD35}"/>
                </a:ext>
              </a:extLst>
            </p:cNvPr>
            <p:cNvSpPr/>
            <p:nvPr/>
          </p:nvSpPr>
          <p:spPr>
            <a:xfrm>
              <a:off x="7104001" y="2287850"/>
              <a:ext cx="593400" cy="9822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Cross Attention</a:t>
              </a:r>
              <a:endParaRPr sz="1000"/>
            </a:p>
          </p:txBody>
        </p:sp>
        <p:sp>
          <p:nvSpPr>
            <p:cNvPr id="37" name="Google Shape;192;p19">
              <a:extLst>
                <a:ext uri="{FF2B5EF4-FFF2-40B4-BE49-F238E27FC236}">
                  <a16:creationId xmlns:a16="http://schemas.microsoft.com/office/drawing/2014/main" id="{0CCB824B-BCA2-DD77-A7DF-88A412DFF748}"/>
                </a:ext>
              </a:extLst>
            </p:cNvPr>
            <p:cNvSpPr/>
            <p:nvPr/>
          </p:nvSpPr>
          <p:spPr>
            <a:xfrm>
              <a:off x="8014051" y="2287850"/>
              <a:ext cx="580200" cy="9822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Feed Forward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+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Pooling</a:t>
              </a:r>
              <a:endParaRPr sz="1000"/>
            </a:p>
          </p:txBody>
        </p:sp>
        <p:cxnSp>
          <p:nvCxnSpPr>
            <p:cNvPr id="38" name="Google Shape;193;p19">
              <a:extLst>
                <a:ext uri="{FF2B5EF4-FFF2-40B4-BE49-F238E27FC236}">
                  <a16:creationId xmlns:a16="http://schemas.microsoft.com/office/drawing/2014/main" id="{1A8D0908-DFD8-B251-8048-6DC9B20041A6}"/>
                </a:ext>
              </a:extLst>
            </p:cNvPr>
            <p:cNvCxnSpPr/>
            <p:nvPr/>
          </p:nvCxnSpPr>
          <p:spPr>
            <a:xfrm>
              <a:off x="7697391" y="2778952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194;p19">
              <a:extLst>
                <a:ext uri="{FF2B5EF4-FFF2-40B4-BE49-F238E27FC236}">
                  <a16:creationId xmlns:a16="http://schemas.microsoft.com/office/drawing/2014/main" id="{6143D222-000E-A562-C56C-900C0A65B27B}"/>
                </a:ext>
              </a:extLst>
            </p:cNvPr>
            <p:cNvSpPr txBox="1"/>
            <p:nvPr/>
          </p:nvSpPr>
          <p:spPr>
            <a:xfrm>
              <a:off x="7640647" y="2822678"/>
              <a:ext cx="4308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CxD</a:t>
              </a:r>
              <a:endParaRPr sz="900"/>
            </a:p>
          </p:txBody>
        </p:sp>
        <p:sp>
          <p:nvSpPr>
            <p:cNvPr id="40" name="Google Shape;195;p19">
              <a:extLst>
                <a:ext uri="{FF2B5EF4-FFF2-40B4-BE49-F238E27FC236}">
                  <a16:creationId xmlns:a16="http://schemas.microsoft.com/office/drawing/2014/main" id="{7BBD9BE1-CB90-5225-B2B8-04C6E8176EDF}"/>
                </a:ext>
              </a:extLst>
            </p:cNvPr>
            <p:cNvSpPr txBox="1"/>
            <p:nvPr/>
          </p:nvSpPr>
          <p:spPr>
            <a:xfrm>
              <a:off x="8747927" y="2595840"/>
              <a:ext cx="4308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Cx1</a:t>
              </a:r>
              <a:endParaRPr sz="900"/>
            </a:p>
          </p:txBody>
        </p:sp>
        <p:cxnSp>
          <p:nvCxnSpPr>
            <p:cNvPr id="41" name="Google Shape;196;p19">
              <a:extLst>
                <a:ext uri="{FF2B5EF4-FFF2-40B4-BE49-F238E27FC236}">
                  <a16:creationId xmlns:a16="http://schemas.microsoft.com/office/drawing/2014/main" id="{07DEACC3-722B-66A3-8F37-421228AF0312}"/>
                </a:ext>
              </a:extLst>
            </p:cNvPr>
            <p:cNvCxnSpPr/>
            <p:nvPr/>
          </p:nvCxnSpPr>
          <p:spPr>
            <a:xfrm>
              <a:off x="8594254" y="2770174"/>
              <a:ext cx="250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" name="Google Shape;197;p19">
              <a:extLst>
                <a:ext uri="{FF2B5EF4-FFF2-40B4-BE49-F238E27FC236}">
                  <a16:creationId xmlns:a16="http://schemas.microsoft.com/office/drawing/2014/main" id="{62AC1BF5-4E4F-A10B-8E05-E9370467FDFB}"/>
                </a:ext>
              </a:extLst>
            </p:cNvPr>
            <p:cNvSpPr txBox="1"/>
            <p:nvPr/>
          </p:nvSpPr>
          <p:spPr>
            <a:xfrm>
              <a:off x="3591250" y="2408375"/>
              <a:ext cx="7077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Positional Encoding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+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Segment Embedding</a:t>
              </a:r>
              <a:endParaRPr sz="900"/>
            </a:p>
          </p:txBody>
        </p:sp>
        <p:sp>
          <p:nvSpPr>
            <p:cNvPr id="43" name="Google Shape;198;p19">
              <a:extLst>
                <a:ext uri="{FF2B5EF4-FFF2-40B4-BE49-F238E27FC236}">
                  <a16:creationId xmlns:a16="http://schemas.microsoft.com/office/drawing/2014/main" id="{CA4944EF-7703-5E9D-F00B-D4864B2F3192}"/>
                </a:ext>
              </a:extLst>
            </p:cNvPr>
            <p:cNvSpPr txBox="1"/>
            <p:nvPr/>
          </p:nvSpPr>
          <p:spPr>
            <a:xfrm>
              <a:off x="3582700" y="3392875"/>
              <a:ext cx="7077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Positional Encoding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+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Segment Embedding</a:t>
              </a:r>
              <a:endParaRPr sz="900"/>
            </a:p>
          </p:txBody>
        </p:sp>
      </p:grpSp>
      <p:sp>
        <p:nvSpPr>
          <p:cNvPr id="61" name="Google Shape;199;p19">
            <a:extLst>
              <a:ext uri="{FF2B5EF4-FFF2-40B4-BE49-F238E27FC236}">
                <a16:creationId xmlns:a16="http://schemas.microsoft.com/office/drawing/2014/main" id="{45FDDDDF-EC6D-6BD7-ACA0-1D0D36338A65}"/>
              </a:ext>
            </a:extLst>
          </p:cNvPr>
          <p:cNvSpPr txBox="1"/>
          <p:nvPr/>
        </p:nvSpPr>
        <p:spPr>
          <a:xfrm>
            <a:off x="6019928" y="4221006"/>
            <a:ext cx="932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D=768, H,W=16,16</a:t>
            </a:r>
            <a:endParaRPr sz="11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200;p19">
            <a:extLst>
              <a:ext uri="{FF2B5EF4-FFF2-40B4-BE49-F238E27FC236}">
                <a16:creationId xmlns:a16="http://schemas.microsoft.com/office/drawing/2014/main" id="{673F3DAF-2AB4-F49E-A54A-A9BEE60D038C}"/>
              </a:ext>
            </a:extLst>
          </p:cNvPr>
          <p:cNvSpPr txBox="1"/>
          <p:nvPr/>
        </p:nvSpPr>
        <p:spPr>
          <a:xfrm>
            <a:off x="7703302" y="4133834"/>
            <a:ext cx="1206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 = 40</a:t>
            </a:r>
            <a:endParaRPr sz="11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47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Words>1061</Words>
  <Application>Microsoft Office PowerPoint</Application>
  <PresentationFormat>Widescreen</PresentationFormat>
  <Paragraphs>322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Open Sans</vt:lpstr>
      <vt:lpstr>Roboto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CheXFusion+</vt:lpstr>
      <vt:lpstr>PowerPoint Presentation</vt:lpstr>
      <vt:lpstr>PowerPoint Presentation</vt:lpstr>
      <vt:lpstr>PowerPoint Presentation</vt:lpstr>
      <vt:lpstr>Data Augmentation -- Generate Rare Cases</vt:lpstr>
      <vt:lpstr>Data Augmentation -- Generate Rare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Mert Seven</dc:creator>
  <cp:lastModifiedBy>Zuwei Guo</cp:lastModifiedBy>
  <cp:revision>8</cp:revision>
  <dcterms:created xsi:type="dcterms:W3CDTF">2023-12-20T11:45:11Z</dcterms:created>
  <dcterms:modified xsi:type="dcterms:W3CDTF">2024-10-08T15:42:20Z</dcterms:modified>
</cp:coreProperties>
</file>